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58" r:id="rId3"/>
    <p:sldId id="259" r:id="rId4"/>
    <p:sldId id="260" r:id="rId5"/>
    <p:sldId id="261" r:id="rId6"/>
    <p:sldId id="268" r:id="rId7"/>
    <p:sldId id="267" r:id="rId8"/>
    <p:sldId id="266" r:id="rId9"/>
    <p:sldId id="265" r:id="rId10"/>
    <p:sldId id="271" r:id="rId11"/>
    <p:sldId id="274" r:id="rId12"/>
    <p:sldId id="273" r:id="rId13"/>
    <p:sldId id="275" r:id="rId14"/>
    <p:sldId id="276" r:id="rId15"/>
    <p:sldId id="277" r:id="rId16"/>
    <p:sldId id="278" r:id="rId17"/>
    <p:sldId id="279" r:id="rId18"/>
    <p:sldId id="25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E1EB"/>
    <a:srgbClr val="E6226D"/>
    <a:srgbClr val="1DE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2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354C61-9188-4DE7-8E5D-6C4C8B20CEDB}" type="datetimeFigureOut">
              <a:rPr lang="en-IN" smtClean="0"/>
              <a:t>04-08-2023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8C2DA9-EB43-49AB-9361-7700DC0249CB}" type="slidenum">
              <a:rPr lang="en-IN" smtClean="0"/>
              <a:t>‹#›</a:t>
            </a:fld>
            <a:endParaRPr lang="en-IN"/>
          </a:p>
        </p:txBody>
      </p:sp>
    </p:spTree>
    <p:extLst>
      <p:ext uri="{BB962C8B-B14F-4D97-AF65-F5344CB8AC3E}">
        <p14:creationId xmlns:p14="http://schemas.microsoft.com/office/powerpoint/2010/main" val="670463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B7DF-39AA-78D2-C4EB-E6DF3F8B8E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6B0799C-EF80-1D10-87A8-9B658D7666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C5670E3-18EE-A675-49DF-A17F6F42CF42}"/>
              </a:ext>
            </a:extLst>
          </p:cNvPr>
          <p:cNvSpPr>
            <a:spLocks noGrp="1"/>
          </p:cNvSpPr>
          <p:nvPr>
            <p:ph type="dt" sz="half" idx="10"/>
          </p:nvPr>
        </p:nvSpPr>
        <p:spPr/>
        <p:txBody>
          <a:bodyPr/>
          <a:lstStyle/>
          <a:p>
            <a:fld id="{BA9283E7-E93C-48B0-852F-7E91463514A3}" type="datetimeFigureOut">
              <a:rPr lang="en-IN" smtClean="0"/>
              <a:t>04-08-2023</a:t>
            </a:fld>
            <a:endParaRPr lang="en-IN"/>
          </a:p>
        </p:txBody>
      </p:sp>
      <p:sp>
        <p:nvSpPr>
          <p:cNvPr id="5" name="Footer Placeholder 4">
            <a:extLst>
              <a:ext uri="{FF2B5EF4-FFF2-40B4-BE49-F238E27FC236}">
                <a16:creationId xmlns:a16="http://schemas.microsoft.com/office/drawing/2014/main" id="{CB77264C-EA96-282C-5E52-E4F22400DD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1042BA-E84F-7DF7-793A-2763927BE1CF}"/>
              </a:ext>
            </a:extLst>
          </p:cNvPr>
          <p:cNvSpPr>
            <a:spLocks noGrp="1"/>
          </p:cNvSpPr>
          <p:nvPr>
            <p:ph type="sldNum" sz="quarter" idx="12"/>
          </p:nvPr>
        </p:nvSpPr>
        <p:spPr/>
        <p:txBody>
          <a:bodyPr/>
          <a:lstStyle/>
          <a:p>
            <a:fld id="{2776BA6B-4CEB-4B50-A018-EBD888CE44E3}" type="slidenum">
              <a:rPr lang="en-IN" smtClean="0"/>
              <a:t>‹#›</a:t>
            </a:fld>
            <a:endParaRPr lang="en-IN"/>
          </a:p>
        </p:txBody>
      </p:sp>
    </p:spTree>
    <p:extLst>
      <p:ext uri="{BB962C8B-B14F-4D97-AF65-F5344CB8AC3E}">
        <p14:creationId xmlns:p14="http://schemas.microsoft.com/office/powerpoint/2010/main" val="1628321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1C3DA-6670-6C47-7DDF-1F581F38156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F7D66F-ADC4-3966-0BFB-6444E4C17D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457F0F-1922-E1F3-EE01-5098B574D3AE}"/>
              </a:ext>
            </a:extLst>
          </p:cNvPr>
          <p:cNvSpPr>
            <a:spLocks noGrp="1"/>
          </p:cNvSpPr>
          <p:nvPr>
            <p:ph type="dt" sz="half" idx="10"/>
          </p:nvPr>
        </p:nvSpPr>
        <p:spPr/>
        <p:txBody>
          <a:bodyPr/>
          <a:lstStyle/>
          <a:p>
            <a:fld id="{BA9283E7-E93C-48B0-852F-7E91463514A3}" type="datetimeFigureOut">
              <a:rPr lang="en-IN" smtClean="0"/>
              <a:t>04-08-2023</a:t>
            </a:fld>
            <a:endParaRPr lang="en-IN"/>
          </a:p>
        </p:txBody>
      </p:sp>
      <p:sp>
        <p:nvSpPr>
          <p:cNvPr id="5" name="Footer Placeholder 4">
            <a:extLst>
              <a:ext uri="{FF2B5EF4-FFF2-40B4-BE49-F238E27FC236}">
                <a16:creationId xmlns:a16="http://schemas.microsoft.com/office/drawing/2014/main" id="{057ABB5C-4CEF-970E-59DC-FEB1D9DCA0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1437BC-3019-F8A2-FD34-37A9258B412F}"/>
              </a:ext>
            </a:extLst>
          </p:cNvPr>
          <p:cNvSpPr>
            <a:spLocks noGrp="1"/>
          </p:cNvSpPr>
          <p:nvPr>
            <p:ph type="sldNum" sz="quarter" idx="12"/>
          </p:nvPr>
        </p:nvSpPr>
        <p:spPr/>
        <p:txBody>
          <a:bodyPr/>
          <a:lstStyle/>
          <a:p>
            <a:fld id="{2776BA6B-4CEB-4B50-A018-EBD888CE44E3}" type="slidenum">
              <a:rPr lang="en-IN" smtClean="0"/>
              <a:t>‹#›</a:t>
            </a:fld>
            <a:endParaRPr lang="en-IN"/>
          </a:p>
        </p:txBody>
      </p:sp>
    </p:spTree>
    <p:extLst>
      <p:ext uri="{BB962C8B-B14F-4D97-AF65-F5344CB8AC3E}">
        <p14:creationId xmlns:p14="http://schemas.microsoft.com/office/powerpoint/2010/main" val="248419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E157FF-1DAF-1459-0FE5-14DEA018C25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5CF9831-6B11-37A5-1918-C70C6B1A17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E07F4D-ACFE-712C-4ACD-F0B5229EDA15}"/>
              </a:ext>
            </a:extLst>
          </p:cNvPr>
          <p:cNvSpPr>
            <a:spLocks noGrp="1"/>
          </p:cNvSpPr>
          <p:nvPr>
            <p:ph type="dt" sz="half" idx="10"/>
          </p:nvPr>
        </p:nvSpPr>
        <p:spPr/>
        <p:txBody>
          <a:bodyPr/>
          <a:lstStyle/>
          <a:p>
            <a:fld id="{BA9283E7-E93C-48B0-852F-7E91463514A3}" type="datetimeFigureOut">
              <a:rPr lang="en-IN" smtClean="0"/>
              <a:t>04-08-2023</a:t>
            </a:fld>
            <a:endParaRPr lang="en-IN"/>
          </a:p>
        </p:txBody>
      </p:sp>
      <p:sp>
        <p:nvSpPr>
          <p:cNvPr id="5" name="Footer Placeholder 4">
            <a:extLst>
              <a:ext uri="{FF2B5EF4-FFF2-40B4-BE49-F238E27FC236}">
                <a16:creationId xmlns:a16="http://schemas.microsoft.com/office/drawing/2014/main" id="{C5B0C6E6-1E22-3B19-364B-9F2FCBA755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28BEDA-8923-1F40-90D3-35259DC611AD}"/>
              </a:ext>
            </a:extLst>
          </p:cNvPr>
          <p:cNvSpPr>
            <a:spLocks noGrp="1"/>
          </p:cNvSpPr>
          <p:nvPr>
            <p:ph type="sldNum" sz="quarter" idx="12"/>
          </p:nvPr>
        </p:nvSpPr>
        <p:spPr/>
        <p:txBody>
          <a:bodyPr/>
          <a:lstStyle/>
          <a:p>
            <a:fld id="{2776BA6B-4CEB-4B50-A018-EBD888CE44E3}" type="slidenum">
              <a:rPr lang="en-IN" smtClean="0"/>
              <a:t>‹#›</a:t>
            </a:fld>
            <a:endParaRPr lang="en-IN"/>
          </a:p>
        </p:txBody>
      </p:sp>
    </p:spTree>
    <p:extLst>
      <p:ext uri="{BB962C8B-B14F-4D97-AF65-F5344CB8AC3E}">
        <p14:creationId xmlns:p14="http://schemas.microsoft.com/office/powerpoint/2010/main" val="2459689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18FFA-6B9D-A61E-5A33-8653F66E50F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9548FA-FB5A-B72D-75BA-00ECA12AB0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B1E1EF-BBC1-53B9-1444-0E98FAF40CE5}"/>
              </a:ext>
            </a:extLst>
          </p:cNvPr>
          <p:cNvSpPr>
            <a:spLocks noGrp="1"/>
          </p:cNvSpPr>
          <p:nvPr>
            <p:ph type="dt" sz="half" idx="10"/>
          </p:nvPr>
        </p:nvSpPr>
        <p:spPr/>
        <p:txBody>
          <a:bodyPr/>
          <a:lstStyle/>
          <a:p>
            <a:fld id="{BA9283E7-E93C-48B0-852F-7E91463514A3}" type="datetimeFigureOut">
              <a:rPr lang="en-IN" smtClean="0"/>
              <a:t>04-08-2023</a:t>
            </a:fld>
            <a:endParaRPr lang="en-IN"/>
          </a:p>
        </p:txBody>
      </p:sp>
      <p:sp>
        <p:nvSpPr>
          <p:cNvPr id="5" name="Footer Placeholder 4">
            <a:extLst>
              <a:ext uri="{FF2B5EF4-FFF2-40B4-BE49-F238E27FC236}">
                <a16:creationId xmlns:a16="http://schemas.microsoft.com/office/drawing/2014/main" id="{02DB0393-0333-30E7-6E4B-2E189E0F8D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F8FDB8-CAD4-68FF-0DD0-CBFA3C76672B}"/>
              </a:ext>
            </a:extLst>
          </p:cNvPr>
          <p:cNvSpPr>
            <a:spLocks noGrp="1"/>
          </p:cNvSpPr>
          <p:nvPr>
            <p:ph type="sldNum" sz="quarter" idx="12"/>
          </p:nvPr>
        </p:nvSpPr>
        <p:spPr/>
        <p:txBody>
          <a:bodyPr/>
          <a:lstStyle/>
          <a:p>
            <a:fld id="{2776BA6B-4CEB-4B50-A018-EBD888CE44E3}" type="slidenum">
              <a:rPr lang="en-IN" smtClean="0"/>
              <a:t>‹#›</a:t>
            </a:fld>
            <a:endParaRPr lang="en-IN"/>
          </a:p>
        </p:txBody>
      </p:sp>
    </p:spTree>
    <p:extLst>
      <p:ext uri="{BB962C8B-B14F-4D97-AF65-F5344CB8AC3E}">
        <p14:creationId xmlns:p14="http://schemas.microsoft.com/office/powerpoint/2010/main" val="840036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7B327-7110-0510-DFA3-8EB6DD48A6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FE67623-89BC-F0C6-E4E3-0B2AABA9AE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6ACEF5-D5BC-70C1-268C-2A24C0E524C0}"/>
              </a:ext>
            </a:extLst>
          </p:cNvPr>
          <p:cNvSpPr>
            <a:spLocks noGrp="1"/>
          </p:cNvSpPr>
          <p:nvPr>
            <p:ph type="dt" sz="half" idx="10"/>
          </p:nvPr>
        </p:nvSpPr>
        <p:spPr/>
        <p:txBody>
          <a:bodyPr/>
          <a:lstStyle/>
          <a:p>
            <a:fld id="{BA9283E7-E93C-48B0-852F-7E91463514A3}" type="datetimeFigureOut">
              <a:rPr lang="en-IN" smtClean="0"/>
              <a:t>04-08-2023</a:t>
            </a:fld>
            <a:endParaRPr lang="en-IN"/>
          </a:p>
        </p:txBody>
      </p:sp>
      <p:sp>
        <p:nvSpPr>
          <p:cNvPr id="5" name="Footer Placeholder 4">
            <a:extLst>
              <a:ext uri="{FF2B5EF4-FFF2-40B4-BE49-F238E27FC236}">
                <a16:creationId xmlns:a16="http://schemas.microsoft.com/office/drawing/2014/main" id="{1D4BBDAC-FBE0-AE4A-300C-86EBBF1232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F9A898-A42D-7FC8-EFEC-2126319E68AD}"/>
              </a:ext>
            </a:extLst>
          </p:cNvPr>
          <p:cNvSpPr>
            <a:spLocks noGrp="1"/>
          </p:cNvSpPr>
          <p:nvPr>
            <p:ph type="sldNum" sz="quarter" idx="12"/>
          </p:nvPr>
        </p:nvSpPr>
        <p:spPr/>
        <p:txBody>
          <a:bodyPr/>
          <a:lstStyle/>
          <a:p>
            <a:fld id="{2776BA6B-4CEB-4B50-A018-EBD888CE44E3}" type="slidenum">
              <a:rPr lang="en-IN" smtClean="0"/>
              <a:t>‹#›</a:t>
            </a:fld>
            <a:endParaRPr lang="en-IN"/>
          </a:p>
        </p:txBody>
      </p:sp>
    </p:spTree>
    <p:extLst>
      <p:ext uri="{BB962C8B-B14F-4D97-AF65-F5344CB8AC3E}">
        <p14:creationId xmlns:p14="http://schemas.microsoft.com/office/powerpoint/2010/main" val="202370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3EE15-56CB-6625-7AD4-912A84B55B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63DF05-5305-6F8B-5831-14F8E7B4D5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97FE9B-527D-8BA7-DE4A-4933CB4D87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7AE291F-F1F9-D061-91CF-C22FA8BC69FC}"/>
              </a:ext>
            </a:extLst>
          </p:cNvPr>
          <p:cNvSpPr>
            <a:spLocks noGrp="1"/>
          </p:cNvSpPr>
          <p:nvPr>
            <p:ph type="dt" sz="half" idx="10"/>
          </p:nvPr>
        </p:nvSpPr>
        <p:spPr/>
        <p:txBody>
          <a:bodyPr/>
          <a:lstStyle/>
          <a:p>
            <a:fld id="{BA9283E7-E93C-48B0-852F-7E91463514A3}" type="datetimeFigureOut">
              <a:rPr lang="en-IN" smtClean="0"/>
              <a:t>04-08-2023</a:t>
            </a:fld>
            <a:endParaRPr lang="en-IN"/>
          </a:p>
        </p:txBody>
      </p:sp>
      <p:sp>
        <p:nvSpPr>
          <p:cNvPr id="6" name="Footer Placeholder 5">
            <a:extLst>
              <a:ext uri="{FF2B5EF4-FFF2-40B4-BE49-F238E27FC236}">
                <a16:creationId xmlns:a16="http://schemas.microsoft.com/office/drawing/2014/main" id="{85B567A0-7D02-C05A-EAB3-4B9D95EAEB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F95017-F6AF-7445-97DE-AF5564981617}"/>
              </a:ext>
            </a:extLst>
          </p:cNvPr>
          <p:cNvSpPr>
            <a:spLocks noGrp="1"/>
          </p:cNvSpPr>
          <p:nvPr>
            <p:ph type="sldNum" sz="quarter" idx="12"/>
          </p:nvPr>
        </p:nvSpPr>
        <p:spPr/>
        <p:txBody>
          <a:bodyPr/>
          <a:lstStyle/>
          <a:p>
            <a:fld id="{2776BA6B-4CEB-4B50-A018-EBD888CE44E3}" type="slidenum">
              <a:rPr lang="en-IN" smtClean="0"/>
              <a:t>‹#›</a:t>
            </a:fld>
            <a:endParaRPr lang="en-IN"/>
          </a:p>
        </p:txBody>
      </p:sp>
    </p:spTree>
    <p:extLst>
      <p:ext uri="{BB962C8B-B14F-4D97-AF65-F5344CB8AC3E}">
        <p14:creationId xmlns:p14="http://schemas.microsoft.com/office/powerpoint/2010/main" val="349534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EC2CF-018B-92B7-96E3-19AC48B420F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CBE03C6-62BA-B963-ACA5-40A8C16610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7C275A-D021-9C15-8855-5C342FC2C1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A9B7653-9349-6C3F-225D-CA7E704EAE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0617BE-955A-DF2D-D6C2-A0B821F628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10E59B4-88F4-C6C5-1521-6CCC4218344C}"/>
              </a:ext>
            </a:extLst>
          </p:cNvPr>
          <p:cNvSpPr>
            <a:spLocks noGrp="1"/>
          </p:cNvSpPr>
          <p:nvPr>
            <p:ph type="dt" sz="half" idx="10"/>
          </p:nvPr>
        </p:nvSpPr>
        <p:spPr/>
        <p:txBody>
          <a:bodyPr/>
          <a:lstStyle/>
          <a:p>
            <a:fld id="{BA9283E7-E93C-48B0-852F-7E91463514A3}" type="datetimeFigureOut">
              <a:rPr lang="en-IN" smtClean="0"/>
              <a:t>04-08-2023</a:t>
            </a:fld>
            <a:endParaRPr lang="en-IN"/>
          </a:p>
        </p:txBody>
      </p:sp>
      <p:sp>
        <p:nvSpPr>
          <p:cNvPr id="8" name="Footer Placeholder 7">
            <a:extLst>
              <a:ext uri="{FF2B5EF4-FFF2-40B4-BE49-F238E27FC236}">
                <a16:creationId xmlns:a16="http://schemas.microsoft.com/office/drawing/2014/main" id="{7D0D9692-A97E-56B9-5BFB-FBB008DBB40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AB6A8EA-6B41-146A-0064-14400387A8DB}"/>
              </a:ext>
            </a:extLst>
          </p:cNvPr>
          <p:cNvSpPr>
            <a:spLocks noGrp="1"/>
          </p:cNvSpPr>
          <p:nvPr>
            <p:ph type="sldNum" sz="quarter" idx="12"/>
          </p:nvPr>
        </p:nvSpPr>
        <p:spPr/>
        <p:txBody>
          <a:bodyPr/>
          <a:lstStyle/>
          <a:p>
            <a:fld id="{2776BA6B-4CEB-4B50-A018-EBD888CE44E3}" type="slidenum">
              <a:rPr lang="en-IN" smtClean="0"/>
              <a:t>‹#›</a:t>
            </a:fld>
            <a:endParaRPr lang="en-IN"/>
          </a:p>
        </p:txBody>
      </p:sp>
    </p:spTree>
    <p:extLst>
      <p:ext uri="{BB962C8B-B14F-4D97-AF65-F5344CB8AC3E}">
        <p14:creationId xmlns:p14="http://schemas.microsoft.com/office/powerpoint/2010/main" val="224891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F3EFA-F824-AA7C-1E17-357BD26C3B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F918D43-13D3-788E-6B8D-E9B918FE838C}"/>
              </a:ext>
            </a:extLst>
          </p:cNvPr>
          <p:cNvSpPr>
            <a:spLocks noGrp="1"/>
          </p:cNvSpPr>
          <p:nvPr>
            <p:ph type="dt" sz="half" idx="10"/>
          </p:nvPr>
        </p:nvSpPr>
        <p:spPr/>
        <p:txBody>
          <a:bodyPr/>
          <a:lstStyle/>
          <a:p>
            <a:fld id="{BA9283E7-E93C-48B0-852F-7E91463514A3}" type="datetimeFigureOut">
              <a:rPr lang="en-IN" smtClean="0"/>
              <a:t>04-08-2023</a:t>
            </a:fld>
            <a:endParaRPr lang="en-IN"/>
          </a:p>
        </p:txBody>
      </p:sp>
      <p:sp>
        <p:nvSpPr>
          <p:cNvPr id="4" name="Footer Placeholder 3">
            <a:extLst>
              <a:ext uri="{FF2B5EF4-FFF2-40B4-BE49-F238E27FC236}">
                <a16:creationId xmlns:a16="http://schemas.microsoft.com/office/drawing/2014/main" id="{24CA998D-5FB5-B8E7-3CCA-979CB0D67A6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C1834F8-EAE4-F09D-F45D-FB34B46F64F9}"/>
              </a:ext>
            </a:extLst>
          </p:cNvPr>
          <p:cNvSpPr>
            <a:spLocks noGrp="1"/>
          </p:cNvSpPr>
          <p:nvPr>
            <p:ph type="sldNum" sz="quarter" idx="12"/>
          </p:nvPr>
        </p:nvSpPr>
        <p:spPr/>
        <p:txBody>
          <a:bodyPr/>
          <a:lstStyle/>
          <a:p>
            <a:fld id="{2776BA6B-4CEB-4B50-A018-EBD888CE44E3}" type="slidenum">
              <a:rPr lang="en-IN" smtClean="0"/>
              <a:t>‹#›</a:t>
            </a:fld>
            <a:endParaRPr lang="en-IN"/>
          </a:p>
        </p:txBody>
      </p:sp>
    </p:spTree>
    <p:extLst>
      <p:ext uri="{BB962C8B-B14F-4D97-AF65-F5344CB8AC3E}">
        <p14:creationId xmlns:p14="http://schemas.microsoft.com/office/powerpoint/2010/main" val="2358811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FF6C84-ABBB-9A47-A0DC-1216E802C724}"/>
              </a:ext>
            </a:extLst>
          </p:cNvPr>
          <p:cNvSpPr>
            <a:spLocks noGrp="1"/>
          </p:cNvSpPr>
          <p:nvPr>
            <p:ph type="dt" sz="half" idx="10"/>
          </p:nvPr>
        </p:nvSpPr>
        <p:spPr/>
        <p:txBody>
          <a:bodyPr/>
          <a:lstStyle/>
          <a:p>
            <a:fld id="{BA9283E7-E93C-48B0-852F-7E91463514A3}" type="datetimeFigureOut">
              <a:rPr lang="en-IN" smtClean="0"/>
              <a:t>04-08-2023</a:t>
            </a:fld>
            <a:endParaRPr lang="en-IN"/>
          </a:p>
        </p:txBody>
      </p:sp>
      <p:sp>
        <p:nvSpPr>
          <p:cNvPr id="3" name="Footer Placeholder 2">
            <a:extLst>
              <a:ext uri="{FF2B5EF4-FFF2-40B4-BE49-F238E27FC236}">
                <a16:creationId xmlns:a16="http://schemas.microsoft.com/office/drawing/2014/main" id="{CDB99952-521E-22E7-DBB1-E041E046183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261E12D-2CF2-F713-5FC8-684E210AF85C}"/>
              </a:ext>
            </a:extLst>
          </p:cNvPr>
          <p:cNvSpPr>
            <a:spLocks noGrp="1"/>
          </p:cNvSpPr>
          <p:nvPr>
            <p:ph type="sldNum" sz="quarter" idx="12"/>
          </p:nvPr>
        </p:nvSpPr>
        <p:spPr/>
        <p:txBody>
          <a:bodyPr/>
          <a:lstStyle/>
          <a:p>
            <a:fld id="{2776BA6B-4CEB-4B50-A018-EBD888CE44E3}" type="slidenum">
              <a:rPr lang="en-IN" smtClean="0"/>
              <a:t>‹#›</a:t>
            </a:fld>
            <a:endParaRPr lang="en-IN"/>
          </a:p>
        </p:txBody>
      </p:sp>
    </p:spTree>
    <p:extLst>
      <p:ext uri="{BB962C8B-B14F-4D97-AF65-F5344CB8AC3E}">
        <p14:creationId xmlns:p14="http://schemas.microsoft.com/office/powerpoint/2010/main" val="1095549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46401-9440-A210-4165-B1F3F7606C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8F7BB83-B796-E6B3-0871-52E93C91F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F829930-60B2-2D40-E5A9-1736048706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01315A-4FD2-C1EA-95F1-EFAA4FD82C2D}"/>
              </a:ext>
            </a:extLst>
          </p:cNvPr>
          <p:cNvSpPr>
            <a:spLocks noGrp="1"/>
          </p:cNvSpPr>
          <p:nvPr>
            <p:ph type="dt" sz="half" idx="10"/>
          </p:nvPr>
        </p:nvSpPr>
        <p:spPr/>
        <p:txBody>
          <a:bodyPr/>
          <a:lstStyle/>
          <a:p>
            <a:fld id="{BA9283E7-E93C-48B0-852F-7E91463514A3}" type="datetimeFigureOut">
              <a:rPr lang="en-IN" smtClean="0"/>
              <a:t>04-08-2023</a:t>
            </a:fld>
            <a:endParaRPr lang="en-IN"/>
          </a:p>
        </p:txBody>
      </p:sp>
      <p:sp>
        <p:nvSpPr>
          <p:cNvPr id="6" name="Footer Placeholder 5">
            <a:extLst>
              <a:ext uri="{FF2B5EF4-FFF2-40B4-BE49-F238E27FC236}">
                <a16:creationId xmlns:a16="http://schemas.microsoft.com/office/drawing/2014/main" id="{08345187-34DC-85B1-D62B-7A7D3A012C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DBBD25-38FD-5C23-52DA-884A469C6715}"/>
              </a:ext>
            </a:extLst>
          </p:cNvPr>
          <p:cNvSpPr>
            <a:spLocks noGrp="1"/>
          </p:cNvSpPr>
          <p:nvPr>
            <p:ph type="sldNum" sz="quarter" idx="12"/>
          </p:nvPr>
        </p:nvSpPr>
        <p:spPr/>
        <p:txBody>
          <a:bodyPr/>
          <a:lstStyle/>
          <a:p>
            <a:fld id="{2776BA6B-4CEB-4B50-A018-EBD888CE44E3}" type="slidenum">
              <a:rPr lang="en-IN" smtClean="0"/>
              <a:t>‹#›</a:t>
            </a:fld>
            <a:endParaRPr lang="en-IN"/>
          </a:p>
        </p:txBody>
      </p:sp>
    </p:spTree>
    <p:extLst>
      <p:ext uri="{BB962C8B-B14F-4D97-AF65-F5344CB8AC3E}">
        <p14:creationId xmlns:p14="http://schemas.microsoft.com/office/powerpoint/2010/main" val="2168186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62965-A375-F41F-9194-963F718579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1AF393D-5DB4-34CF-50FE-FC0C6ECDBF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7E9176C-A514-83B4-7580-CCB742C1EA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0B9B71-BC1B-E65A-6454-4017DF7D81BB}"/>
              </a:ext>
            </a:extLst>
          </p:cNvPr>
          <p:cNvSpPr>
            <a:spLocks noGrp="1"/>
          </p:cNvSpPr>
          <p:nvPr>
            <p:ph type="dt" sz="half" idx="10"/>
          </p:nvPr>
        </p:nvSpPr>
        <p:spPr/>
        <p:txBody>
          <a:bodyPr/>
          <a:lstStyle/>
          <a:p>
            <a:fld id="{BA9283E7-E93C-48B0-852F-7E91463514A3}" type="datetimeFigureOut">
              <a:rPr lang="en-IN" smtClean="0"/>
              <a:t>04-08-2023</a:t>
            </a:fld>
            <a:endParaRPr lang="en-IN"/>
          </a:p>
        </p:txBody>
      </p:sp>
      <p:sp>
        <p:nvSpPr>
          <p:cNvPr id="6" name="Footer Placeholder 5">
            <a:extLst>
              <a:ext uri="{FF2B5EF4-FFF2-40B4-BE49-F238E27FC236}">
                <a16:creationId xmlns:a16="http://schemas.microsoft.com/office/drawing/2014/main" id="{A2E9E75D-39C8-58F2-DD84-21CA05737A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475A0B-6708-DAEB-17EA-6DA27FC29F5E}"/>
              </a:ext>
            </a:extLst>
          </p:cNvPr>
          <p:cNvSpPr>
            <a:spLocks noGrp="1"/>
          </p:cNvSpPr>
          <p:nvPr>
            <p:ph type="sldNum" sz="quarter" idx="12"/>
          </p:nvPr>
        </p:nvSpPr>
        <p:spPr/>
        <p:txBody>
          <a:bodyPr/>
          <a:lstStyle/>
          <a:p>
            <a:fld id="{2776BA6B-4CEB-4B50-A018-EBD888CE44E3}" type="slidenum">
              <a:rPr lang="en-IN" smtClean="0"/>
              <a:t>‹#›</a:t>
            </a:fld>
            <a:endParaRPr lang="en-IN"/>
          </a:p>
        </p:txBody>
      </p:sp>
    </p:spTree>
    <p:extLst>
      <p:ext uri="{BB962C8B-B14F-4D97-AF65-F5344CB8AC3E}">
        <p14:creationId xmlns:p14="http://schemas.microsoft.com/office/powerpoint/2010/main" val="101628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146A7E-E6FD-6461-D476-31BE14FC99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DB02B5-C05E-88AC-6898-1AAC5B37EC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DBBC10-8274-6C33-EF63-41191D9C13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9283E7-E93C-48B0-852F-7E91463514A3}" type="datetimeFigureOut">
              <a:rPr lang="en-IN" smtClean="0"/>
              <a:t>04-08-2023</a:t>
            </a:fld>
            <a:endParaRPr lang="en-IN"/>
          </a:p>
        </p:txBody>
      </p:sp>
      <p:sp>
        <p:nvSpPr>
          <p:cNvPr id="5" name="Footer Placeholder 4">
            <a:extLst>
              <a:ext uri="{FF2B5EF4-FFF2-40B4-BE49-F238E27FC236}">
                <a16:creationId xmlns:a16="http://schemas.microsoft.com/office/drawing/2014/main" id="{4C7DDA3D-EEE9-A433-8545-25B1B52965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D96FE99-BA0E-24E2-0A0D-420A67239B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76BA6B-4CEB-4B50-A018-EBD888CE44E3}" type="slidenum">
              <a:rPr lang="en-IN" smtClean="0"/>
              <a:t>‹#›</a:t>
            </a:fld>
            <a:endParaRPr lang="en-IN"/>
          </a:p>
        </p:txBody>
      </p:sp>
    </p:spTree>
    <p:extLst>
      <p:ext uri="{BB962C8B-B14F-4D97-AF65-F5344CB8AC3E}">
        <p14:creationId xmlns:p14="http://schemas.microsoft.com/office/powerpoint/2010/main" val="3537102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2.glb"/><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2.glb"/><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3.glb"/><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3.glb"/><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4.glb"/><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4.glb"/><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2BC7A4-DD8B-8D4A-AA52-835F9ADBBFDB}"/>
              </a:ext>
            </a:extLst>
          </p:cNvPr>
          <p:cNvSpPr txBox="1"/>
          <p:nvPr/>
        </p:nvSpPr>
        <p:spPr>
          <a:xfrm>
            <a:off x="0" y="5371921"/>
            <a:ext cx="12758738" cy="2708434"/>
          </a:xfrm>
          <a:prstGeom prst="rect">
            <a:avLst/>
          </a:prstGeom>
          <a:noFill/>
        </p:spPr>
        <p:txBody>
          <a:bodyPr wrap="square" rtlCol="0">
            <a:spAutoFit/>
          </a:bodyPr>
          <a:lstStyle/>
          <a:p>
            <a:r>
              <a:rPr lang="en-IN" sz="17000" dirty="0">
                <a:latin typeface="Arial Black" panose="020B0A04020102020204" pitchFamily="34" charset="0"/>
              </a:rPr>
              <a:t>WELCOME</a:t>
            </a:r>
          </a:p>
        </p:txBody>
      </p:sp>
    </p:spTree>
    <p:extLst>
      <p:ext uri="{BB962C8B-B14F-4D97-AF65-F5344CB8AC3E}">
        <p14:creationId xmlns:p14="http://schemas.microsoft.com/office/powerpoint/2010/main" val="4111889407"/>
      </p:ext>
    </p:extLst>
  </p:cSld>
  <p:clrMapOvr>
    <a:masterClrMapping/>
  </p:clrMapOvr>
  <mc:AlternateContent xmlns:mc="http://schemas.openxmlformats.org/markup-compatibility/2006" xmlns:p14="http://schemas.microsoft.com/office/powerpoint/2010/main">
    <mc:Choice Requires="p14">
      <p:transition spd="slow" p14:dur="2000" advClick="0" advTm="260"/>
    </mc:Choice>
    <mc:Fallback xmlns="">
      <p:transition spd="slow" advClick="0" advTm="26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87CEC-BB5F-37BE-FA36-DE4900E7C2CA}"/>
              </a:ext>
            </a:extLst>
          </p:cNvPr>
          <p:cNvSpPr/>
          <p:nvPr/>
        </p:nvSpPr>
        <p:spPr>
          <a:xfrm>
            <a:off x="0" y="-1"/>
            <a:ext cx="12192000" cy="685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4055F78B-6AF9-03B1-88E0-3B16E9831172}"/>
              </a:ext>
            </a:extLst>
          </p:cNvPr>
          <p:cNvSpPr/>
          <p:nvPr/>
        </p:nvSpPr>
        <p:spPr>
          <a:xfrm>
            <a:off x="-368300" y="-510150"/>
            <a:ext cx="1968500" cy="1968500"/>
          </a:xfrm>
          <a:prstGeom prst="ellipse">
            <a:avLst/>
          </a:prstGeom>
          <a:solidFill>
            <a:srgbClr val="E62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9940AF55-C711-B3CB-C8EA-000D53021B96}"/>
              </a:ext>
            </a:extLst>
          </p:cNvPr>
          <p:cNvSpPr/>
          <p:nvPr/>
        </p:nvSpPr>
        <p:spPr>
          <a:xfrm>
            <a:off x="3316664" y="698499"/>
            <a:ext cx="10310435" cy="5461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mc:Choice xmlns:am3d="http://schemas.microsoft.com/office/drawing/2017/model3d" Requires="am3d">
          <p:graphicFrame>
            <p:nvGraphicFramePr>
              <p:cNvPr id="6" name="3D Model 5" descr="Building 66">
                <a:extLst>
                  <a:ext uri="{FF2B5EF4-FFF2-40B4-BE49-F238E27FC236}">
                    <a16:creationId xmlns:a16="http://schemas.microsoft.com/office/drawing/2014/main" id="{CBE9FE56-B62E-78DB-905F-D20A48FD1F69}"/>
                  </a:ext>
                </a:extLst>
              </p:cNvPr>
              <p:cNvGraphicFramePr>
                <a:graphicFrameLocks noChangeAspect="1"/>
              </p:cNvGraphicFramePr>
              <p:nvPr>
                <p:extLst>
                  <p:ext uri="{D42A27DB-BD31-4B8C-83A1-F6EECF244321}">
                    <p14:modId xmlns:p14="http://schemas.microsoft.com/office/powerpoint/2010/main" val="4153686191"/>
                  </p:ext>
                </p:extLst>
              </p:nvPr>
            </p:nvGraphicFramePr>
            <p:xfrm>
              <a:off x="-9515" y="1612967"/>
              <a:ext cx="4634101" cy="3149667"/>
            </p:xfrm>
            <a:graphic>
              <a:graphicData uri="http://schemas.microsoft.com/office/drawing/2017/model3d">
                <am3d:model3d r:embed="rId2">
                  <am3d:spPr>
                    <a:xfrm>
                      <a:off x="0" y="0"/>
                      <a:ext cx="4634101" cy="3149667"/>
                    </a:xfrm>
                    <a:prstGeom prst="rect">
                      <a:avLst/>
                    </a:prstGeom>
                    <a:noFill/>
                  </am3d:spPr>
                  <am3d:camera>
                    <am3d:pos x="0" y="0" z="71061153"/>
                    <am3d:up dx="0" dy="36000000" dz="0"/>
                    <am3d:lookAt x="0" y="0" z="0"/>
                    <am3d:perspective fov="2700000"/>
                  </am3d:camera>
                  <am3d:trans>
                    <am3d:meterPerModelUnit n="17653" d="1000000"/>
                    <am3d:preTrans dx="-1858002" dy="-10349259" dz="60665"/>
                    <am3d:scale>
                      <am3d:sx n="1000000" d="1000000"/>
                      <am3d:sy n="1000000" d="1000000"/>
                      <am3d:sz n="1000000" d="1000000"/>
                    </am3d:scale>
                    <am3d:rot ax="-636100" ay="-4585161" az="618683"/>
                    <am3d:postTrans dx="0" dy="0" dz="0"/>
                  </am3d:trans>
                  <am3d:raster rName="Office3DRenderer" rVer="16.0.8326">
                    <am3d:blip r:embed="rId3"/>
                  </am3d:raster>
                  <am3d:objViewport viewportSz="59853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Building 66">
                <a:extLst>
                  <a:ext uri="{FF2B5EF4-FFF2-40B4-BE49-F238E27FC236}">
                    <a16:creationId xmlns:a16="http://schemas.microsoft.com/office/drawing/2014/main" id="{CBE9FE56-B62E-78DB-905F-D20A48FD1F69}"/>
                  </a:ext>
                </a:extLst>
              </p:cNvPr>
              <p:cNvPicPr>
                <a:picLocks noGrp="1" noRot="1" noChangeAspect="1" noMove="1" noResize="1" noEditPoints="1" noAdjustHandles="1" noChangeArrowheads="1" noChangeShapeType="1" noCrop="1"/>
              </p:cNvPicPr>
              <p:nvPr/>
            </p:nvPicPr>
            <p:blipFill>
              <a:blip r:embed="rId3"/>
              <a:stretch>
                <a:fillRect/>
              </a:stretch>
            </p:blipFill>
            <p:spPr>
              <a:xfrm>
                <a:off x="-9515" y="1612967"/>
                <a:ext cx="4634101" cy="3149667"/>
              </a:xfrm>
              <a:prstGeom prst="rect">
                <a:avLst/>
              </a:prstGeom>
              <a:noFill/>
            </p:spPr>
          </p:pic>
        </mc:Fallback>
      </mc:AlternateContent>
      <p:sp>
        <p:nvSpPr>
          <p:cNvPr id="9" name="TextBox 8">
            <a:extLst>
              <a:ext uri="{FF2B5EF4-FFF2-40B4-BE49-F238E27FC236}">
                <a16:creationId xmlns:a16="http://schemas.microsoft.com/office/drawing/2014/main" id="{310C47F7-EBD5-7F54-A467-BD35FB364F23}"/>
              </a:ext>
            </a:extLst>
          </p:cNvPr>
          <p:cNvSpPr txBox="1"/>
          <p:nvPr/>
        </p:nvSpPr>
        <p:spPr>
          <a:xfrm>
            <a:off x="4723021" y="1305341"/>
            <a:ext cx="7024479" cy="4616648"/>
          </a:xfrm>
          <a:prstGeom prst="rect">
            <a:avLst/>
          </a:prstGeom>
          <a:noFill/>
        </p:spPr>
        <p:txBody>
          <a:bodyPr wrap="square" rtlCol="0">
            <a:spAutoFit/>
          </a:bodyPr>
          <a:lstStyle/>
          <a:p>
            <a:r>
              <a:rPr lang="en-IN" dirty="0">
                <a:solidFill>
                  <a:schemeClr val="tx1"/>
                </a:solidFill>
              </a:rPr>
              <a:t>VSSD INFRATECH is a real estate company based in Visakhapatnam, India. the company is dedicated to providing high-quality real estate solutions to individuals and businesses in the region. VSSD INFRATECH aims to be a trusted and reliable partner for all real estate needs, offering a diverse range of services to cater to different segments of the market.</a:t>
            </a:r>
          </a:p>
          <a:p>
            <a:r>
              <a:rPr lang="en-IN" dirty="0">
                <a:solidFill>
                  <a:schemeClr val="tx1"/>
                </a:solidFill>
              </a:rPr>
              <a:t> </a:t>
            </a:r>
          </a:p>
          <a:p>
            <a:r>
              <a:rPr lang="en-IN" dirty="0">
                <a:solidFill>
                  <a:schemeClr val="tx1"/>
                </a:solidFill>
              </a:rPr>
              <a:t> </a:t>
            </a:r>
          </a:p>
          <a:p>
            <a:r>
              <a:rPr lang="en-IN" sz="2400" b="1" dirty="0">
                <a:solidFill>
                  <a:schemeClr val="tx1"/>
                </a:solidFill>
                <a:latin typeface="Roboto" panose="02000000000000000000" pitchFamily="2" charset="0"/>
                <a:ea typeface="Roboto" panose="02000000000000000000" pitchFamily="2" charset="0"/>
                <a:cs typeface="Roboto" panose="02000000000000000000" pitchFamily="2" charset="0"/>
              </a:rPr>
              <a:t>Mission:</a:t>
            </a:r>
          </a:p>
          <a:p>
            <a:endParaRPr lang="en-IN" dirty="0">
              <a:solidFill>
                <a:schemeClr val="tx1"/>
              </a:solidFill>
            </a:endParaRPr>
          </a:p>
          <a:p>
            <a:r>
              <a:rPr lang="en-IN" dirty="0">
                <a:solidFill>
                  <a:schemeClr val="tx1"/>
                </a:solidFill>
              </a:rPr>
              <a:t>1. To develop residential and commercial properties that reflect the highest standards of quality, design, and innovation.</a:t>
            </a:r>
          </a:p>
          <a:p>
            <a:r>
              <a:rPr lang="en-IN" dirty="0">
                <a:solidFill>
                  <a:schemeClr val="tx1"/>
                </a:solidFill>
              </a:rPr>
              <a:t>2. To create value for our customers, investors, and stakeholders through transparent and ethical business practices.</a:t>
            </a:r>
          </a:p>
          <a:p>
            <a:r>
              <a:rPr lang="en-IN" dirty="0">
                <a:solidFill>
                  <a:schemeClr val="tx1"/>
                </a:solidFill>
              </a:rPr>
              <a:t>3. To contribute positively to the growth and development of Visakhapatnam's real estate landscape.</a:t>
            </a:r>
          </a:p>
          <a:p>
            <a:endParaRPr lang="en-IN" dirty="0"/>
          </a:p>
        </p:txBody>
      </p:sp>
    </p:spTree>
    <p:extLst>
      <p:ext uri="{BB962C8B-B14F-4D97-AF65-F5344CB8AC3E}">
        <p14:creationId xmlns:p14="http://schemas.microsoft.com/office/powerpoint/2010/main" val="13563721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38" presetClass="emph" presetSubtype="128" accel="20000" decel="20000" fill="hold" nodeType="withEffect">
                                  <p:stCondLst>
                                    <p:cond delay="0"/>
                                  </p:stCondLst>
                                  <p:childTnLst>
                                    <p:anim calcmode="lin" valueType="num">
                                      <p:cBhvr additive="sum">
                                        <p:cTn id="22" dur="5000" fill="hold"/>
                                        <p:tgtEl>
                                          <p:spTgt spid="6"/>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23" presetID="2" presetClass="entr" presetSubtype="2"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87CEC-BB5F-37BE-FA36-DE4900E7C2CA}"/>
              </a:ext>
            </a:extLst>
          </p:cNvPr>
          <p:cNvSpPr/>
          <p:nvPr/>
        </p:nvSpPr>
        <p:spPr>
          <a:xfrm>
            <a:off x="0" y="-1"/>
            <a:ext cx="12192000" cy="685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4055F78B-6AF9-03B1-88E0-3B16E9831172}"/>
              </a:ext>
            </a:extLst>
          </p:cNvPr>
          <p:cNvSpPr/>
          <p:nvPr/>
        </p:nvSpPr>
        <p:spPr>
          <a:xfrm>
            <a:off x="-368300" y="-510150"/>
            <a:ext cx="1968500" cy="1968500"/>
          </a:xfrm>
          <a:prstGeom prst="ellipse">
            <a:avLst/>
          </a:prstGeom>
          <a:solidFill>
            <a:srgbClr val="E62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9940AF55-C711-B3CB-C8EA-000D53021B96}"/>
              </a:ext>
            </a:extLst>
          </p:cNvPr>
          <p:cNvSpPr/>
          <p:nvPr/>
        </p:nvSpPr>
        <p:spPr>
          <a:xfrm>
            <a:off x="3316664" y="698499"/>
            <a:ext cx="10310435" cy="5461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mc:Choice xmlns:am3d="http://schemas.microsoft.com/office/drawing/2017/model3d" Requires="am3d">
          <p:graphicFrame>
            <p:nvGraphicFramePr>
              <p:cNvPr id="6" name="3D Model 5" descr="Building 66">
                <a:extLst>
                  <a:ext uri="{FF2B5EF4-FFF2-40B4-BE49-F238E27FC236}">
                    <a16:creationId xmlns:a16="http://schemas.microsoft.com/office/drawing/2014/main" id="{CBE9FE56-B62E-78DB-905F-D20A48FD1F69}"/>
                  </a:ext>
                </a:extLst>
              </p:cNvPr>
              <p:cNvGraphicFramePr>
                <a:graphicFrameLocks noChangeAspect="1"/>
              </p:cNvGraphicFramePr>
              <p:nvPr/>
            </p:nvGraphicFramePr>
            <p:xfrm>
              <a:off x="-9515" y="1612967"/>
              <a:ext cx="4634101" cy="3149667"/>
            </p:xfrm>
            <a:graphic>
              <a:graphicData uri="http://schemas.microsoft.com/office/drawing/2017/model3d">
                <am3d:model3d r:embed="rId2">
                  <am3d:spPr>
                    <a:xfrm>
                      <a:off x="0" y="0"/>
                      <a:ext cx="4634101" cy="3149667"/>
                    </a:xfrm>
                    <a:prstGeom prst="rect">
                      <a:avLst/>
                    </a:prstGeom>
                    <a:noFill/>
                  </am3d:spPr>
                  <am3d:camera>
                    <am3d:pos x="0" y="0" z="71061153"/>
                    <am3d:up dx="0" dy="36000000" dz="0"/>
                    <am3d:lookAt x="0" y="0" z="0"/>
                    <am3d:perspective fov="2700000"/>
                  </am3d:camera>
                  <am3d:trans>
                    <am3d:meterPerModelUnit n="17653" d="1000000"/>
                    <am3d:preTrans dx="-1858002" dy="-10349259" dz="60665"/>
                    <am3d:scale>
                      <am3d:sx n="1000000" d="1000000"/>
                      <am3d:sy n="1000000" d="1000000"/>
                      <am3d:sz n="1000000" d="1000000"/>
                    </am3d:scale>
                    <am3d:rot ax="-636100" ay="-4585161" az="618683"/>
                    <am3d:postTrans dx="0" dy="0" dz="0"/>
                  </am3d:trans>
                  <am3d:raster rName="Office3DRenderer" rVer="16.0.8326">
                    <am3d:blip r:embed="rId3"/>
                  </am3d:raster>
                  <am3d:objViewport viewportSz="59853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Building 66">
                <a:extLst>
                  <a:ext uri="{FF2B5EF4-FFF2-40B4-BE49-F238E27FC236}">
                    <a16:creationId xmlns:a16="http://schemas.microsoft.com/office/drawing/2014/main" id="{CBE9FE56-B62E-78DB-905F-D20A48FD1F69}"/>
                  </a:ext>
                </a:extLst>
              </p:cNvPr>
              <p:cNvPicPr>
                <a:picLocks noGrp="1" noRot="1" noChangeAspect="1" noMove="1" noResize="1" noEditPoints="1" noAdjustHandles="1" noChangeArrowheads="1" noChangeShapeType="1" noCrop="1"/>
              </p:cNvPicPr>
              <p:nvPr/>
            </p:nvPicPr>
            <p:blipFill>
              <a:blip r:embed="rId3"/>
              <a:stretch>
                <a:fillRect/>
              </a:stretch>
            </p:blipFill>
            <p:spPr>
              <a:xfrm>
                <a:off x="-9515" y="1612967"/>
                <a:ext cx="4634101" cy="3149667"/>
              </a:xfrm>
              <a:prstGeom prst="rect">
                <a:avLst/>
              </a:prstGeom>
              <a:noFill/>
            </p:spPr>
          </p:pic>
        </mc:Fallback>
      </mc:AlternateContent>
      <p:sp>
        <p:nvSpPr>
          <p:cNvPr id="9" name="TextBox 8">
            <a:extLst>
              <a:ext uri="{FF2B5EF4-FFF2-40B4-BE49-F238E27FC236}">
                <a16:creationId xmlns:a16="http://schemas.microsoft.com/office/drawing/2014/main" id="{310C47F7-EBD5-7F54-A467-BD35FB364F23}"/>
              </a:ext>
            </a:extLst>
          </p:cNvPr>
          <p:cNvSpPr txBox="1"/>
          <p:nvPr/>
        </p:nvSpPr>
        <p:spPr>
          <a:xfrm>
            <a:off x="4723021" y="1305341"/>
            <a:ext cx="7024479" cy="4173963"/>
          </a:xfrm>
          <a:prstGeom prst="rect">
            <a:avLst/>
          </a:prstGeom>
          <a:noFill/>
        </p:spPr>
        <p:txBody>
          <a:bodyPr wrap="square" rtlCol="0">
            <a:spAutoFit/>
          </a:bodyPr>
          <a:lstStyle/>
          <a:p>
            <a:pPr>
              <a:lnSpc>
                <a:spcPct val="115000"/>
              </a:lnSpc>
              <a:spcBef>
                <a:spcPts val="500"/>
              </a:spcBef>
              <a:spcAft>
                <a:spcPts val="1000"/>
              </a:spcAft>
            </a:pPr>
            <a:r>
              <a:rPr lang="en-IN" sz="2400" b="1" dirty="0">
                <a:effectLst/>
                <a:latin typeface="Roboto" panose="02000000000000000000" pitchFamily="2" charset="0"/>
                <a:ea typeface="Roboto" panose="02000000000000000000" pitchFamily="2" charset="0"/>
                <a:cs typeface="Roboto" panose="02000000000000000000" pitchFamily="2" charset="0"/>
              </a:rPr>
              <a:t>Objectives and Expectations:</a:t>
            </a:r>
          </a:p>
          <a:p>
            <a:pPr>
              <a:lnSpc>
                <a:spcPct val="115000"/>
              </a:lnSpc>
              <a:spcBef>
                <a:spcPts val="500"/>
              </a:spcBef>
              <a:spcAft>
                <a:spcPts val="1000"/>
              </a:spcAft>
            </a:pPr>
            <a:r>
              <a:rPr lang="en-IN" sz="1800" dirty="0">
                <a:effectLst/>
                <a:latin typeface="Calibri Light" panose="020F0302020204030204" pitchFamily="34" charset="0"/>
                <a:ea typeface="Times New Roman" panose="02020603050405020304" pitchFamily="18" charset="0"/>
                <a:cs typeface="Times New Roman" panose="02020603050405020304" pitchFamily="18" charset="0"/>
              </a:rPr>
              <a:t> </a:t>
            </a:r>
          </a:p>
          <a:p>
            <a:pPr>
              <a:lnSpc>
                <a:spcPct val="115000"/>
              </a:lnSpc>
              <a:spcBef>
                <a:spcPts val="500"/>
              </a:spcBef>
              <a:spcAft>
                <a:spcPts val="1000"/>
              </a:spcAft>
            </a:pPr>
            <a:r>
              <a:rPr lang="en-IN" sz="1800" dirty="0">
                <a:effectLst/>
                <a:latin typeface="Calibri Light" panose="020F0302020204030204" pitchFamily="34" charset="0"/>
                <a:ea typeface="Times New Roman" panose="02020603050405020304" pitchFamily="18" charset="0"/>
                <a:cs typeface="Times New Roman" panose="02020603050405020304" pitchFamily="18" charset="0"/>
              </a:rPr>
              <a:t>The objective of the internship program was clearly defined at the beginning of the internship. It aims to equip students with an in-depth understanding of financial analysis specific to the real estate sector. Through meaningful projects and assignments, the program aims to improve analytical skills, decision-making abilities and communication skills. Interns are expected to actively participate in assigned projects, seek advice from mentors, and actively contribute to the organization's financial goals.</a:t>
            </a:r>
          </a:p>
          <a:p>
            <a:endParaRPr lang="en-IN" dirty="0"/>
          </a:p>
        </p:txBody>
      </p:sp>
    </p:spTree>
    <p:extLst>
      <p:ext uri="{BB962C8B-B14F-4D97-AF65-F5344CB8AC3E}">
        <p14:creationId xmlns:p14="http://schemas.microsoft.com/office/powerpoint/2010/main" val="227834999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38" presetClass="emph" presetSubtype="128" accel="20000" decel="20000" fill="hold" nodeType="withEffect">
                                  <p:stCondLst>
                                    <p:cond delay="0"/>
                                  </p:stCondLst>
                                  <p:childTnLst>
                                    <p:anim calcmode="lin" valueType="num">
                                      <p:cBhvr additive="sum">
                                        <p:cTn id="22" dur="5000" fill="hold"/>
                                        <p:tgtEl>
                                          <p:spTgt spid="6"/>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23" presetID="2" presetClass="entr" presetSubtype="2"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87CEC-BB5F-37BE-FA36-DE4900E7C2CA}"/>
              </a:ext>
            </a:extLst>
          </p:cNvPr>
          <p:cNvSpPr/>
          <p:nvPr/>
        </p:nvSpPr>
        <p:spPr>
          <a:xfrm>
            <a:off x="0" y="-1"/>
            <a:ext cx="12192000" cy="685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4055F78B-6AF9-03B1-88E0-3B16E9831172}"/>
              </a:ext>
            </a:extLst>
          </p:cNvPr>
          <p:cNvSpPr/>
          <p:nvPr/>
        </p:nvSpPr>
        <p:spPr>
          <a:xfrm>
            <a:off x="-368300" y="-510150"/>
            <a:ext cx="1968500" cy="1968500"/>
          </a:xfrm>
          <a:prstGeom prst="ellipse">
            <a:avLst/>
          </a:prstGeom>
          <a:solidFill>
            <a:srgbClr val="1DEB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5F33B1B2-AC8D-AE7C-B398-204339EA47FC}"/>
              </a:ext>
            </a:extLst>
          </p:cNvPr>
          <p:cNvSpPr/>
          <p:nvPr/>
        </p:nvSpPr>
        <p:spPr>
          <a:xfrm>
            <a:off x="3124200" y="737809"/>
            <a:ext cx="10934700" cy="549910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t>
            </a:r>
            <a:endParaRPr lang="en-IN" dirty="0"/>
          </a:p>
        </p:txBody>
      </p:sp>
      <mc:AlternateContent xmlns:mc="http://schemas.openxmlformats.org/markup-compatibility/2006">
        <mc:Choice xmlns:am3d="http://schemas.microsoft.com/office/drawing/2017/model3d" Requires="am3d">
          <p:graphicFrame>
            <p:nvGraphicFramePr>
              <p:cNvPr id="4" name="3D Model 3" descr="Male bust 1">
                <a:extLst>
                  <a:ext uri="{FF2B5EF4-FFF2-40B4-BE49-F238E27FC236}">
                    <a16:creationId xmlns:a16="http://schemas.microsoft.com/office/drawing/2014/main" id="{7D86554D-7B9A-9900-48FA-F8D156ED64FB}"/>
                  </a:ext>
                </a:extLst>
              </p:cNvPr>
              <p:cNvGraphicFramePr>
                <a:graphicFrameLocks noChangeAspect="1"/>
              </p:cNvGraphicFramePr>
              <p:nvPr>
                <p:extLst>
                  <p:ext uri="{D42A27DB-BD31-4B8C-83A1-F6EECF244321}">
                    <p14:modId xmlns:p14="http://schemas.microsoft.com/office/powerpoint/2010/main" val="2649201233"/>
                  </p:ext>
                </p:extLst>
              </p:nvPr>
            </p:nvGraphicFramePr>
            <p:xfrm>
              <a:off x="502034" y="1458350"/>
              <a:ext cx="3479032" cy="4645781"/>
            </p:xfrm>
            <a:graphic>
              <a:graphicData uri="http://schemas.microsoft.com/office/drawing/2017/model3d">
                <am3d:model3d r:embed="rId2">
                  <am3d:spPr>
                    <a:xfrm>
                      <a:off x="0" y="0"/>
                      <a:ext cx="3479032" cy="4645781"/>
                    </a:xfrm>
                    <a:prstGeom prst="rect">
                      <a:avLst/>
                    </a:prstGeom>
                  </am3d:spPr>
                  <am3d:camera>
                    <am3d:pos x="0" y="0" z="64596446"/>
                    <am3d:up dx="0" dy="36000000" dz="0"/>
                    <am3d:lookAt x="0" y="0" z="0"/>
                    <am3d:perspective fov="2700000"/>
                  </am3d:camera>
                  <am3d:trans>
                    <am3d:meterPerModelUnit n="7821213" d="1000000"/>
                    <am3d:preTrans dx="194639" dy="-18014123" dz="2164009"/>
                    <am3d:scale>
                      <am3d:sx n="1000000" d="1000000"/>
                      <am3d:sy n="1000000" d="1000000"/>
                      <am3d:sz n="1000000" d="1000000"/>
                    </am3d:scale>
                    <am3d:rot ax="-110039" ay="1307279" az="-40854"/>
                    <am3d:postTrans dx="0" dy="0" dz="0"/>
                  </am3d:trans>
                  <am3d:raster rName="Office3DRenderer" rVer="16.0.8326">
                    <am3d:blip r:embed="rId3"/>
                  </am3d:raster>
                  <am3d:objViewport viewportSz="59446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Male bust 1">
                <a:extLst>
                  <a:ext uri="{FF2B5EF4-FFF2-40B4-BE49-F238E27FC236}">
                    <a16:creationId xmlns:a16="http://schemas.microsoft.com/office/drawing/2014/main" id="{7D86554D-7B9A-9900-48FA-F8D156ED64FB}"/>
                  </a:ext>
                </a:extLst>
              </p:cNvPr>
              <p:cNvPicPr>
                <a:picLocks noGrp="1" noRot="1" noChangeAspect="1" noMove="1" noResize="1" noEditPoints="1" noAdjustHandles="1" noChangeArrowheads="1" noChangeShapeType="1" noCrop="1"/>
              </p:cNvPicPr>
              <p:nvPr/>
            </p:nvPicPr>
            <p:blipFill>
              <a:blip r:embed="rId3"/>
              <a:stretch>
                <a:fillRect/>
              </a:stretch>
            </p:blipFill>
            <p:spPr>
              <a:xfrm>
                <a:off x="502034" y="1458350"/>
                <a:ext cx="3479032" cy="4645781"/>
              </a:xfrm>
              <a:prstGeom prst="rect">
                <a:avLst/>
              </a:prstGeom>
            </p:spPr>
          </p:pic>
        </mc:Fallback>
      </mc:AlternateContent>
      <p:sp>
        <p:nvSpPr>
          <p:cNvPr id="6" name="TextBox 5">
            <a:extLst>
              <a:ext uri="{FF2B5EF4-FFF2-40B4-BE49-F238E27FC236}">
                <a16:creationId xmlns:a16="http://schemas.microsoft.com/office/drawing/2014/main" id="{DC9C5A96-C1CA-B50C-9E64-E6314F6E7BFA}"/>
              </a:ext>
            </a:extLst>
          </p:cNvPr>
          <p:cNvSpPr txBox="1"/>
          <p:nvPr/>
        </p:nvSpPr>
        <p:spPr>
          <a:xfrm>
            <a:off x="3981066" y="1458350"/>
            <a:ext cx="4229870" cy="461665"/>
          </a:xfrm>
          <a:prstGeom prst="rect">
            <a:avLst/>
          </a:prstGeom>
          <a:noFill/>
        </p:spPr>
        <p:txBody>
          <a:bodyPr wrap="square" rtlCol="0">
            <a:spAutoFit/>
          </a:bodyPr>
          <a:lstStyle/>
          <a:p>
            <a:r>
              <a:rPr lang="en-IN" sz="2400" b="1"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Role of a Financial Analyst</a:t>
            </a:r>
            <a:endParaRPr lang="en-IN" sz="2400" dirty="0"/>
          </a:p>
        </p:txBody>
      </p:sp>
      <p:sp>
        <p:nvSpPr>
          <p:cNvPr id="7" name="TextBox 6">
            <a:extLst>
              <a:ext uri="{FF2B5EF4-FFF2-40B4-BE49-F238E27FC236}">
                <a16:creationId xmlns:a16="http://schemas.microsoft.com/office/drawing/2014/main" id="{2AA3953B-3E55-43AC-A403-8A55A87D4149}"/>
              </a:ext>
            </a:extLst>
          </p:cNvPr>
          <p:cNvSpPr txBox="1"/>
          <p:nvPr/>
        </p:nvSpPr>
        <p:spPr>
          <a:xfrm>
            <a:off x="4076700" y="2336800"/>
            <a:ext cx="7613266" cy="2862322"/>
          </a:xfrm>
          <a:prstGeom prst="rect">
            <a:avLst/>
          </a:prstGeom>
          <a:noFill/>
        </p:spPr>
        <p:txBody>
          <a:bodyPr wrap="square" rtlCol="0">
            <a:spAutoFit/>
          </a:bodyPr>
          <a:lstStyle/>
          <a:p>
            <a:pPr algn="l">
              <a:buFont typeface="+mj-lt"/>
              <a:buAutoNum type="arabicPeriod"/>
            </a:pPr>
            <a:r>
              <a:rPr lang="en-US" b="0" i="0" dirty="0">
                <a:effectLst/>
                <a:latin typeface="Söhne"/>
              </a:rPr>
              <a:t>Assisting in financial modeling and analysis for potential real estate investment projects.</a:t>
            </a:r>
          </a:p>
          <a:p>
            <a:pPr algn="l">
              <a:buFont typeface="+mj-lt"/>
              <a:buAutoNum type="arabicPeriod"/>
            </a:pPr>
            <a:r>
              <a:rPr lang="en-US" b="0" i="0" dirty="0">
                <a:effectLst/>
                <a:latin typeface="Söhne"/>
              </a:rPr>
              <a:t>Conducting market research and gathering data on property trends and industry dynamics.</a:t>
            </a:r>
          </a:p>
          <a:p>
            <a:pPr algn="l">
              <a:buFont typeface="+mj-lt"/>
              <a:buAutoNum type="arabicPeriod"/>
            </a:pPr>
            <a:r>
              <a:rPr lang="en-US" b="0" i="0" dirty="0">
                <a:effectLst/>
                <a:latin typeface="Söhne"/>
              </a:rPr>
              <a:t>Supporting the preparation of financial reports and presentations for internal and external stakeholders.</a:t>
            </a:r>
          </a:p>
          <a:p>
            <a:pPr algn="l">
              <a:buFont typeface="+mj-lt"/>
              <a:buAutoNum type="arabicPeriod"/>
            </a:pPr>
            <a:r>
              <a:rPr lang="en-US" b="0" i="0" dirty="0">
                <a:effectLst/>
                <a:latin typeface="Söhne"/>
              </a:rPr>
              <a:t>Assisting in the evaluation of property valuations and investment opportunities.</a:t>
            </a:r>
          </a:p>
          <a:p>
            <a:r>
              <a:rPr lang="en-US" b="0" i="0" dirty="0">
                <a:effectLst/>
                <a:latin typeface="Söhne"/>
              </a:rPr>
              <a:t>5.Aiding in the creation and maintenance of financial databases and spreadsheets.</a:t>
            </a:r>
            <a:endParaRPr lang="en-IN" dirty="0"/>
          </a:p>
        </p:txBody>
      </p:sp>
    </p:spTree>
    <p:extLst>
      <p:ext uri="{BB962C8B-B14F-4D97-AF65-F5344CB8AC3E}">
        <p14:creationId xmlns:p14="http://schemas.microsoft.com/office/powerpoint/2010/main" val="1422727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39" presetClass="emph" presetSubtype="16" fill="hold" nodeType="withEffect">
                                  <p:stCondLst>
                                    <p:cond delay="0"/>
                                  </p:stCondLst>
                                  <p:childTnLst>
                                    <p:anim calcmode="lin" valueType="num">
                                      <p:cBhvr additive="sum">
                                        <p:cTn id="22" dur="2000" fill="hold"/>
                                        <p:tgtEl>
                                          <p:spTgt spid="4"/>
                                        </p:tgtEl>
                                        <p:attrNameLst>
                                          <p:attrName>3d.object.rotation.x</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23"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24"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5"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6"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1+#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87CEC-BB5F-37BE-FA36-DE4900E7C2CA}"/>
              </a:ext>
            </a:extLst>
          </p:cNvPr>
          <p:cNvSpPr/>
          <p:nvPr/>
        </p:nvSpPr>
        <p:spPr>
          <a:xfrm>
            <a:off x="0" y="-1"/>
            <a:ext cx="12192000" cy="685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4055F78B-6AF9-03B1-88E0-3B16E9831172}"/>
              </a:ext>
            </a:extLst>
          </p:cNvPr>
          <p:cNvSpPr/>
          <p:nvPr/>
        </p:nvSpPr>
        <p:spPr>
          <a:xfrm>
            <a:off x="-368300" y="-510150"/>
            <a:ext cx="1968500" cy="1968500"/>
          </a:xfrm>
          <a:prstGeom prst="ellipse">
            <a:avLst/>
          </a:prstGeom>
          <a:solidFill>
            <a:srgbClr val="1DEB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5F33B1B2-AC8D-AE7C-B398-204339EA47FC}"/>
              </a:ext>
            </a:extLst>
          </p:cNvPr>
          <p:cNvSpPr/>
          <p:nvPr/>
        </p:nvSpPr>
        <p:spPr>
          <a:xfrm>
            <a:off x="3124200" y="737809"/>
            <a:ext cx="10934700" cy="549910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t>
            </a:r>
            <a:endParaRPr lang="en-IN" dirty="0"/>
          </a:p>
        </p:txBody>
      </p:sp>
      <mc:AlternateContent xmlns:mc="http://schemas.openxmlformats.org/markup-compatibility/2006">
        <mc:Choice xmlns:am3d="http://schemas.microsoft.com/office/drawing/2017/model3d" Requires="am3d">
          <p:graphicFrame>
            <p:nvGraphicFramePr>
              <p:cNvPr id="4" name="3D Model 3" descr="Male bust 1">
                <a:extLst>
                  <a:ext uri="{FF2B5EF4-FFF2-40B4-BE49-F238E27FC236}">
                    <a16:creationId xmlns:a16="http://schemas.microsoft.com/office/drawing/2014/main" id="{7D86554D-7B9A-9900-48FA-F8D156ED64FB}"/>
                  </a:ext>
                </a:extLst>
              </p:cNvPr>
              <p:cNvGraphicFramePr>
                <a:graphicFrameLocks noChangeAspect="1"/>
              </p:cNvGraphicFramePr>
              <p:nvPr/>
            </p:nvGraphicFramePr>
            <p:xfrm>
              <a:off x="502034" y="1458350"/>
              <a:ext cx="3479032" cy="4645781"/>
            </p:xfrm>
            <a:graphic>
              <a:graphicData uri="http://schemas.microsoft.com/office/drawing/2017/model3d">
                <am3d:model3d r:embed="rId2">
                  <am3d:spPr>
                    <a:xfrm>
                      <a:off x="0" y="0"/>
                      <a:ext cx="3479032" cy="4645781"/>
                    </a:xfrm>
                    <a:prstGeom prst="rect">
                      <a:avLst/>
                    </a:prstGeom>
                  </am3d:spPr>
                  <am3d:camera>
                    <am3d:pos x="0" y="0" z="64596446"/>
                    <am3d:up dx="0" dy="36000000" dz="0"/>
                    <am3d:lookAt x="0" y="0" z="0"/>
                    <am3d:perspective fov="2700000"/>
                  </am3d:camera>
                  <am3d:trans>
                    <am3d:meterPerModelUnit n="7821213" d="1000000"/>
                    <am3d:preTrans dx="194639" dy="-18014123" dz="2164009"/>
                    <am3d:scale>
                      <am3d:sx n="1000000" d="1000000"/>
                      <am3d:sy n="1000000" d="1000000"/>
                      <am3d:sz n="1000000" d="1000000"/>
                    </am3d:scale>
                    <am3d:rot ax="-110039" ay="1307279" az="-40854"/>
                    <am3d:postTrans dx="0" dy="0" dz="0"/>
                  </am3d:trans>
                  <am3d:raster rName="Office3DRenderer" rVer="16.0.8326">
                    <am3d:blip r:embed="rId3"/>
                  </am3d:raster>
                  <am3d:objViewport viewportSz="59446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Male bust 1">
                <a:extLst>
                  <a:ext uri="{FF2B5EF4-FFF2-40B4-BE49-F238E27FC236}">
                    <a16:creationId xmlns:a16="http://schemas.microsoft.com/office/drawing/2014/main" id="{7D86554D-7B9A-9900-48FA-F8D156ED64FB}"/>
                  </a:ext>
                </a:extLst>
              </p:cNvPr>
              <p:cNvPicPr>
                <a:picLocks noGrp="1" noRot="1" noChangeAspect="1" noMove="1" noResize="1" noEditPoints="1" noAdjustHandles="1" noChangeArrowheads="1" noChangeShapeType="1" noCrop="1"/>
              </p:cNvPicPr>
              <p:nvPr/>
            </p:nvPicPr>
            <p:blipFill>
              <a:blip r:embed="rId3"/>
              <a:stretch>
                <a:fillRect/>
              </a:stretch>
            </p:blipFill>
            <p:spPr>
              <a:xfrm>
                <a:off x="502034" y="1458350"/>
                <a:ext cx="3479032" cy="4645781"/>
              </a:xfrm>
              <a:prstGeom prst="rect">
                <a:avLst/>
              </a:prstGeom>
            </p:spPr>
          </p:pic>
        </mc:Fallback>
      </mc:AlternateContent>
      <p:sp>
        <p:nvSpPr>
          <p:cNvPr id="6" name="TextBox 5">
            <a:extLst>
              <a:ext uri="{FF2B5EF4-FFF2-40B4-BE49-F238E27FC236}">
                <a16:creationId xmlns:a16="http://schemas.microsoft.com/office/drawing/2014/main" id="{DC9C5A96-C1CA-B50C-9E64-E6314F6E7BFA}"/>
              </a:ext>
            </a:extLst>
          </p:cNvPr>
          <p:cNvSpPr txBox="1"/>
          <p:nvPr/>
        </p:nvSpPr>
        <p:spPr>
          <a:xfrm>
            <a:off x="3981066" y="1458350"/>
            <a:ext cx="4229870" cy="461665"/>
          </a:xfrm>
          <a:prstGeom prst="rect">
            <a:avLst/>
          </a:prstGeom>
          <a:noFill/>
        </p:spPr>
        <p:txBody>
          <a:bodyPr wrap="square" rtlCol="0">
            <a:spAutoFit/>
          </a:bodyPr>
          <a:lstStyle/>
          <a:p>
            <a:r>
              <a:rPr lang="en-IN" sz="2400" b="1" dirty="0">
                <a:solidFill>
                  <a:srgbClr val="000000"/>
                </a:solidFill>
                <a:latin typeface="Roboto" panose="02000000000000000000" pitchFamily="2" charset="0"/>
                <a:ea typeface="Times New Roman" panose="02020603050405020304" pitchFamily="18" charset="0"/>
                <a:cs typeface="Times New Roman" panose="02020603050405020304" pitchFamily="18" charset="0"/>
              </a:rPr>
              <a:t>Tasks given</a:t>
            </a:r>
            <a:endParaRPr lang="en-IN" sz="2400" dirty="0"/>
          </a:p>
        </p:txBody>
      </p:sp>
      <p:sp>
        <p:nvSpPr>
          <p:cNvPr id="7" name="TextBox 6">
            <a:extLst>
              <a:ext uri="{FF2B5EF4-FFF2-40B4-BE49-F238E27FC236}">
                <a16:creationId xmlns:a16="http://schemas.microsoft.com/office/drawing/2014/main" id="{5EBCCE4E-47CF-2331-134B-C11684BC3FB5}"/>
              </a:ext>
            </a:extLst>
          </p:cNvPr>
          <p:cNvSpPr txBox="1"/>
          <p:nvPr/>
        </p:nvSpPr>
        <p:spPr>
          <a:xfrm>
            <a:off x="4102100" y="2260600"/>
            <a:ext cx="6921500" cy="2862322"/>
          </a:xfrm>
          <a:prstGeom prst="rect">
            <a:avLst/>
          </a:prstGeom>
          <a:noFill/>
        </p:spPr>
        <p:txBody>
          <a:bodyPr wrap="square" rtlCol="0">
            <a:spAutoFit/>
          </a:bodyPr>
          <a:lstStyle/>
          <a:p>
            <a:pPr algn="l">
              <a:buFont typeface="+mj-lt"/>
              <a:buAutoNum type="arabicPeriod"/>
            </a:pPr>
            <a:r>
              <a:rPr lang="en-US" b="0" i="0" dirty="0">
                <a:effectLst/>
                <a:latin typeface="Söhne"/>
              </a:rPr>
              <a:t>Conduct market research on local real estate trends and property values.</a:t>
            </a:r>
          </a:p>
          <a:p>
            <a:pPr algn="l">
              <a:buFont typeface="+mj-lt"/>
              <a:buAutoNum type="arabicPeriod"/>
            </a:pPr>
            <a:r>
              <a:rPr lang="en-US" b="0" i="0" dirty="0">
                <a:effectLst/>
                <a:latin typeface="Söhne"/>
              </a:rPr>
              <a:t>Assist in creating financial models for potential real estate investments.</a:t>
            </a:r>
          </a:p>
          <a:p>
            <a:pPr algn="l">
              <a:buFont typeface="+mj-lt"/>
              <a:buAutoNum type="arabicPeriod"/>
            </a:pPr>
            <a:r>
              <a:rPr lang="en-US" b="0" i="0" dirty="0">
                <a:effectLst/>
                <a:latin typeface="Söhne"/>
              </a:rPr>
              <a:t>Analyze property income and expenses to determine profitability.</a:t>
            </a:r>
          </a:p>
          <a:p>
            <a:pPr algn="l">
              <a:buFont typeface="+mj-lt"/>
              <a:buAutoNum type="arabicPeriod"/>
            </a:pPr>
            <a:r>
              <a:rPr lang="en-US" b="0" i="0" dirty="0">
                <a:effectLst/>
                <a:latin typeface="Söhne"/>
              </a:rPr>
              <a:t>Help prepare presentations and reports for stakeholders and investors.</a:t>
            </a:r>
          </a:p>
          <a:p>
            <a:pPr algn="l">
              <a:buFont typeface="+mj-lt"/>
              <a:buAutoNum type="arabicPeriod"/>
            </a:pPr>
            <a:r>
              <a:rPr lang="en-US" b="0" i="0" dirty="0">
                <a:effectLst/>
                <a:latin typeface="Söhne"/>
              </a:rPr>
              <a:t>Update and maintain financial databases and records.</a:t>
            </a:r>
          </a:p>
          <a:p>
            <a:pPr algn="l">
              <a:buFont typeface="+mj-lt"/>
              <a:buAutoNum type="arabicPeriod"/>
            </a:pPr>
            <a:r>
              <a:rPr lang="en-US" b="0" i="0" dirty="0">
                <a:effectLst/>
                <a:latin typeface="Söhne"/>
              </a:rPr>
              <a:t>Support the team in budgeting and forecasting for real estate projects.</a:t>
            </a:r>
          </a:p>
          <a:p>
            <a:r>
              <a:rPr lang="en-US" b="0" i="0" dirty="0">
                <a:effectLst/>
                <a:latin typeface="Söhne"/>
              </a:rPr>
              <a:t>Collaborate with the team on various ad-hoc financial tasks and projects.</a:t>
            </a:r>
            <a:endParaRPr lang="en-IN" dirty="0"/>
          </a:p>
        </p:txBody>
      </p:sp>
    </p:spTree>
    <p:extLst>
      <p:ext uri="{BB962C8B-B14F-4D97-AF65-F5344CB8AC3E}">
        <p14:creationId xmlns:p14="http://schemas.microsoft.com/office/powerpoint/2010/main" val="32725935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39" presetClass="emph" presetSubtype="16" fill="hold" nodeType="withEffect">
                                  <p:stCondLst>
                                    <p:cond delay="0"/>
                                  </p:stCondLst>
                                  <p:childTnLst>
                                    <p:anim calcmode="lin" valueType="num">
                                      <p:cBhvr additive="sum">
                                        <p:cTn id="22" dur="2000" fill="hold"/>
                                        <p:tgtEl>
                                          <p:spTgt spid="4"/>
                                        </p:tgtEl>
                                        <p:attrNameLst>
                                          <p:attrName>3d.object.rotation.x</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23"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24"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5"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6"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1+#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87CEC-BB5F-37BE-FA36-DE4900E7C2CA}"/>
              </a:ext>
            </a:extLst>
          </p:cNvPr>
          <p:cNvSpPr/>
          <p:nvPr/>
        </p:nvSpPr>
        <p:spPr>
          <a:xfrm>
            <a:off x="0" y="-1"/>
            <a:ext cx="12192000" cy="685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4055F78B-6AF9-03B1-88E0-3B16E9831172}"/>
              </a:ext>
            </a:extLst>
          </p:cNvPr>
          <p:cNvSpPr/>
          <p:nvPr/>
        </p:nvSpPr>
        <p:spPr>
          <a:xfrm>
            <a:off x="-368300" y="-510150"/>
            <a:ext cx="1968500" cy="1968500"/>
          </a:xfrm>
          <a:prstGeom prst="ellipse">
            <a:avLst/>
          </a:prstGeom>
          <a:solidFill>
            <a:srgbClr val="1DE1E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5F33B1B2-AC8D-AE7C-B398-204339EA47FC}"/>
              </a:ext>
            </a:extLst>
          </p:cNvPr>
          <p:cNvSpPr/>
          <p:nvPr/>
        </p:nvSpPr>
        <p:spPr>
          <a:xfrm>
            <a:off x="3124200" y="737809"/>
            <a:ext cx="10934700" cy="549910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t>
            </a:r>
            <a:endParaRPr lang="en-IN" dirty="0"/>
          </a:p>
        </p:txBody>
      </p:sp>
      <p:sp>
        <p:nvSpPr>
          <p:cNvPr id="6" name="TextBox 5">
            <a:extLst>
              <a:ext uri="{FF2B5EF4-FFF2-40B4-BE49-F238E27FC236}">
                <a16:creationId xmlns:a16="http://schemas.microsoft.com/office/drawing/2014/main" id="{DC9C5A96-C1CA-B50C-9E64-E6314F6E7BFA}"/>
              </a:ext>
            </a:extLst>
          </p:cNvPr>
          <p:cNvSpPr txBox="1"/>
          <p:nvPr/>
        </p:nvSpPr>
        <p:spPr>
          <a:xfrm>
            <a:off x="3981066" y="1458350"/>
            <a:ext cx="4229870" cy="461665"/>
          </a:xfrm>
          <a:prstGeom prst="rect">
            <a:avLst/>
          </a:prstGeom>
          <a:noFill/>
        </p:spPr>
        <p:txBody>
          <a:bodyPr wrap="square" rtlCol="0">
            <a:spAutoFit/>
          </a:bodyPr>
          <a:lstStyle/>
          <a:p>
            <a:r>
              <a:rPr lang="en-IN" sz="2400" b="1" dirty="0">
                <a:solidFill>
                  <a:srgbClr val="000000"/>
                </a:solidFill>
                <a:latin typeface="Roboto" panose="02000000000000000000" pitchFamily="2" charset="0"/>
                <a:cs typeface="Times New Roman" panose="02020603050405020304" pitchFamily="18" charset="0"/>
              </a:rPr>
              <a:t>Learnings</a:t>
            </a:r>
            <a:endParaRPr lang="en-IN" sz="2400" dirty="0"/>
          </a:p>
        </p:txBody>
      </p:sp>
      <p:sp>
        <p:nvSpPr>
          <p:cNvPr id="7" name="TextBox 6">
            <a:extLst>
              <a:ext uri="{FF2B5EF4-FFF2-40B4-BE49-F238E27FC236}">
                <a16:creationId xmlns:a16="http://schemas.microsoft.com/office/drawing/2014/main" id="{5EBCCE4E-47CF-2331-134B-C11684BC3FB5}"/>
              </a:ext>
            </a:extLst>
          </p:cNvPr>
          <p:cNvSpPr txBox="1"/>
          <p:nvPr/>
        </p:nvSpPr>
        <p:spPr>
          <a:xfrm>
            <a:off x="4102100" y="2260600"/>
            <a:ext cx="6921500" cy="3416320"/>
          </a:xfrm>
          <a:prstGeom prst="rect">
            <a:avLst/>
          </a:prstGeom>
          <a:noFill/>
        </p:spPr>
        <p:txBody>
          <a:bodyPr wrap="square" rtlCol="0">
            <a:spAutoFit/>
          </a:bodyPr>
          <a:lstStyle/>
          <a:p>
            <a:r>
              <a:rPr lang="en-IN" b="1" dirty="0"/>
              <a:t>1. </a:t>
            </a:r>
            <a:r>
              <a:rPr lang="en-US" b="1" dirty="0"/>
              <a:t>Financial Modeling: </a:t>
            </a:r>
            <a:r>
              <a:rPr lang="en-US" dirty="0"/>
              <a:t>You'll learn how to create and use financial </a:t>
            </a:r>
          </a:p>
          <a:p>
            <a:r>
              <a:rPr lang="en-US" dirty="0"/>
              <a:t>models to evaluate the potential profitability and risk of real estate investments</a:t>
            </a:r>
          </a:p>
          <a:p>
            <a:r>
              <a:rPr lang="en-US" dirty="0"/>
              <a:t>                 </a:t>
            </a:r>
          </a:p>
          <a:p>
            <a:r>
              <a:rPr lang="en-US" b="1" dirty="0"/>
              <a:t>2. Data Analysis: </a:t>
            </a:r>
            <a:r>
              <a:rPr lang="en-US" dirty="0"/>
              <a:t>You'll become proficient in analyzing financial data,                         including property income and expenses, to make informed decisions and recommendations.</a:t>
            </a:r>
          </a:p>
          <a:p>
            <a:endParaRPr lang="en-US" dirty="0"/>
          </a:p>
          <a:p>
            <a:r>
              <a:rPr lang="en-US" b="1" dirty="0"/>
              <a:t>3. Reporting and Presentation: </a:t>
            </a:r>
            <a:r>
              <a:rPr lang="en-US" dirty="0"/>
              <a:t>You'll gain experience in preparing reports and presentations for various stakeholders, including investors and management.</a:t>
            </a:r>
          </a:p>
          <a:p>
            <a:pPr marL="342900" indent="-342900">
              <a:buAutoNum type="arabicPeriod"/>
            </a:pPr>
            <a:endParaRPr lang="en-IN" dirty="0"/>
          </a:p>
        </p:txBody>
      </p:sp>
      <mc:AlternateContent xmlns:mc="http://schemas.openxmlformats.org/markup-compatibility/2006">
        <mc:Choice xmlns:am3d="http://schemas.microsoft.com/office/drawing/2017/model3d" Requires="am3d">
          <p:graphicFrame>
            <p:nvGraphicFramePr>
              <p:cNvPr id="9" name="3D Model 8" descr="Printed document">
                <a:extLst>
                  <a:ext uri="{FF2B5EF4-FFF2-40B4-BE49-F238E27FC236}">
                    <a16:creationId xmlns:a16="http://schemas.microsoft.com/office/drawing/2014/main" id="{2C7DA88A-3E7E-62E3-14F6-3C2670C51E80}"/>
                  </a:ext>
                </a:extLst>
              </p:cNvPr>
              <p:cNvGraphicFramePr>
                <a:graphicFrameLocks noChangeAspect="1"/>
              </p:cNvGraphicFramePr>
              <p:nvPr>
                <p:extLst>
                  <p:ext uri="{D42A27DB-BD31-4B8C-83A1-F6EECF244321}">
                    <p14:modId xmlns:p14="http://schemas.microsoft.com/office/powerpoint/2010/main" val="2209259850"/>
                  </p:ext>
                </p:extLst>
              </p:nvPr>
            </p:nvGraphicFramePr>
            <p:xfrm>
              <a:off x="798957" y="1583862"/>
              <a:ext cx="2872484" cy="4479189"/>
            </p:xfrm>
            <a:graphic>
              <a:graphicData uri="http://schemas.microsoft.com/office/drawing/2017/model3d">
                <am3d:model3d r:embed="rId2">
                  <am3d:spPr>
                    <a:xfrm>
                      <a:off x="0" y="0"/>
                      <a:ext cx="2872484" cy="4479189"/>
                    </a:xfrm>
                    <a:prstGeom prst="rect">
                      <a:avLst/>
                    </a:prstGeom>
                  </am3d:spPr>
                  <am3d:camera>
                    <am3d:pos x="0" y="0" z="56475043"/>
                    <am3d:up dx="0" dy="36000000" dz="0"/>
                    <am3d:lookAt x="0" y="0" z="0"/>
                    <am3d:perspective fov="2700000"/>
                  </am3d:camera>
                  <am3d:trans>
                    <am3d:meterPerModelUnit n="9805309" d="1000000"/>
                    <am3d:preTrans dx="-1048" dy="-18000000" dz="0"/>
                    <am3d:scale>
                      <am3d:sx n="1000000" d="1000000"/>
                      <am3d:sy n="1000000" d="1000000"/>
                      <am3d:sz n="1000000" d="1000000"/>
                    </am3d:scale>
                    <am3d:rot ax="281353" ay="1123675" az="90517"/>
                    <am3d:postTrans dx="0" dy="0" dz="0"/>
                  </am3d:trans>
                  <am3d:raster rName="Office3DRenderer" rVer="16.0.8326">
                    <am3d:blip r:embed="rId3"/>
                  </am3d:raster>
                  <am3d:objViewport viewportSz="53541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Printed document">
                <a:extLst>
                  <a:ext uri="{FF2B5EF4-FFF2-40B4-BE49-F238E27FC236}">
                    <a16:creationId xmlns:a16="http://schemas.microsoft.com/office/drawing/2014/main" id="{2C7DA88A-3E7E-62E3-14F6-3C2670C51E80}"/>
                  </a:ext>
                </a:extLst>
              </p:cNvPr>
              <p:cNvPicPr>
                <a:picLocks noGrp="1" noRot="1" noChangeAspect="1" noMove="1" noResize="1" noEditPoints="1" noAdjustHandles="1" noChangeArrowheads="1" noChangeShapeType="1" noCrop="1"/>
              </p:cNvPicPr>
              <p:nvPr/>
            </p:nvPicPr>
            <p:blipFill>
              <a:blip r:embed="rId3"/>
              <a:stretch>
                <a:fillRect/>
              </a:stretch>
            </p:blipFill>
            <p:spPr>
              <a:xfrm>
                <a:off x="798957" y="1583862"/>
                <a:ext cx="2872484" cy="4479189"/>
              </a:xfrm>
              <a:prstGeom prst="rect">
                <a:avLst/>
              </a:prstGeom>
            </p:spPr>
          </p:pic>
        </mc:Fallback>
      </mc:AlternateContent>
    </p:spTree>
    <p:extLst>
      <p:ext uri="{BB962C8B-B14F-4D97-AF65-F5344CB8AC3E}">
        <p14:creationId xmlns:p14="http://schemas.microsoft.com/office/powerpoint/2010/main" val="19600115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37" presetClass="emph" presetSubtype="128" accel="10000" decel="10000" fill="hold" nodeType="withEffect">
                                  <p:stCondLst>
                                    <p:cond delay="0"/>
                                  </p:stCondLst>
                                  <p:childTnLst>
                                    <p:animRot by="21600000">
                                      <p:cBhvr>
                                        <p:cTn id="22" dur="20000" fill="hold"/>
                                        <p:tgtEl>
                                          <p:spTgt spid="9"/>
                                        </p:tgtEl>
                                        <p:attrNameLst>
                                          <p:attrName>3d.view.rotation.y</p:attrName>
                                        </p:attrNameLst>
                                      </p:cBhvr>
                                    </p:animRot>
                                  </p:childTnLst>
                                </p:cTn>
                              </p:par>
                              <p:par>
                                <p:cTn id="23" presetID="2" presetClass="entr" presetSubtype="2"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1+#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87CEC-BB5F-37BE-FA36-DE4900E7C2CA}"/>
              </a:ext>
            </a:extLst>
          </p:cNvPr>
          <p:cNvSpPr/>
          <p:nvPr/>
        </p:nvSpPr>
        <p:spPr>
          <a:xfrm>
            <a:off x="0" y="-1"/>
            <a:ext cx="12192000" cy="685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4055F78B-6AF9-03B1-88E0-3B16E9831172}"/>
              </a:ext>
            </a:extLst>
          </p:cNvPr>
          <p:cNvSpPr/>
          <p:nvPr/>
        </p:nvSpPr>
        <p:spPr>
          <a:xfrm>
            <a:off x="-368300" y="-510150"/>
            <a:ext cx="1968500" cy="1968500"/>
          </a:xfrm>
          <a:prstGeom prst="ellipse">
            <a:avLst/>
          </a:prstGeom>
          <a:solidFill>
            <a:srgbClr val="1DE1E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5F33B1B2-AC8D-AE7C-B398-204339EA47FC}"/>
              </a:ext>
            </a:extLst>
          </p:cNvPr>
          <p:cNvSpPr/>
          <p:nvPr/>
        </p:nvSpPr>
        <p:spPr>
          <a:xfrm>
            <a:off x="3124200" y="737809"/>
            <a:ext cx="10934700" cy="549910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t>
            </a:r>
            <a:endParaRPr lang="en-IN" dirty="0"/>
          </a:p>
        </p:txBody>
      </p:sp>
      <p:sp>
        <p:nvSpPr>
          <p:cNvPr id="6" name="TextBox 5">
            <a:extLst>
              <a:ext uri="{FF2B5EF4-FFF2-40B4-BE49-F238E27FC236}">
                <a16:creationId xmlns:a16="http://schemas.microsoft.com/office/drawing/2014/main" id="{DC9C5A96-C1CA-B50C-9E64-E6314F6E7BFA}"/>
              </a:ext>
            </a:extLst>
          </p:cNvPr>
          <p:cNvSpPr txBox="1"/>
          <p:nvPr/>
        </p:nvSpPr>
        <p:spPr>
          <a:xfrm>
            <a:off x="3981066" y="1158147"/>
            <a:ext cx="4229870" cy="461665"/>
          </a:xfrm>
          <a:prstGeom prst="rect">
            <a:avLst/>
          </a:prstGeom>
          <a:noFill/>
        </p:spPr>
        <p:txBody>
          <a:bodyPr wrap="square" rtlCol="0">
            <a:spAutoFit/>
          </a:bodyPr>
          <a:lstStyle/>
          <a:p>
            <a:r>
              <a:rPr lang="en-IN" sz="2400" b="1" dirty="0">
                <a:solidFill>
                  <a:srgbClr val="000000"/>
                </a:solidFill>
                <a:latin typeface="Roboto" panose="02000000000000000000" pitchFamily="2" charset="0"/>
                <a:cs typeface="Times New Roman" panose="02020603050405020304" pitchFamily="18" charset="0"/>
              </a:rPr>
              <a:t>Challenges</a:t>
            </a:r>
            <a:endParaRPr lang="en-IN" sz="2400" dirty="0"/>
          </a:p>
        </p:txBody>
      </p:sp>
      <p:sp>
        <p:nvSpPr>
          <p:cNvPr id="7" name="TextBox 6">
            <a:extLst>
              <a:ext uri="{FF2B5EF4-FFF2-40B4-BE49-F238E27FC236}">
                <a16:creationId xmlns:a16="http://schemas.microsoft.com/office/drawing/2014/main" id="{5EBCCE4E-47CF-2331-134B-C11684BC3FB5}"/>
              </a:ext>
            </a:extLst>
          </p:cNvPr>
          <p:cNvSpPr txBox="1"/>
          <p:nvPr/>
        </p:nvSpPr>
        <p:spPr>
          <a:xfrm>
            <a:off x="3981066" y="1869215"/>
            <a:ext cx="6921500" cy="4524315"/>
          </a:xfrm>
          <a:prstGeom prst="rect">
            <a:avLst/>
          </a:prstGeom>
          <a:noFill/>
        </p:spPr>
        <p:txBody>
          <a:bodyPr wrap="square" rtlCol="0">
            <a:spAutoFit/>
          </a:bodyPr>
          <a:lstStyle/>
          <a:p>
            <a:pPr algn="l">
              <a:buFont typeface="+mj-lt"/>
              <a:buAutoNum type="arabicPeriod"/>
            </a:pPr>
            <a:r>
              <a:rPr lang="en-US" b="0" i="0" dirty="0">
                <a:effectLst/>
                <a:latin typeface="Söhne"/>
              </a:rPr>
              <a:t>Complex Financial Models: Real estate financial models can be intricate, especially for large projects, and understanding and building these models can be challenging. </a:t>
            </a:r>
          </a:p>
          <a:p>
            <a:pPr algn="l">
              <a:buFont typeface="+mj-lt"/>
              <a:buAutoNum type="arabicPeriod"/>
            </a:pPr>
            <a:endParaRPr lang="en-US" b="0" i="0" dirty="0">
              <a:effectLst/>
              <a:latin typeface="Söhne"/>
            </a:endParaRPr>
          </a:p>
          <a:p>
            <a:pPr algn="l">
              <a:buFont typeface="+mj-lt"/>
              <a:buAutoNum type="arabicPeriod"/>
            </a:pPr>
            <a:r>
              <a:rPr lang="en-US" b="0" i="0" dirty="0">
                <a:effectLst/>
                <a:latin typeface="Söhne"/>
              </a:rPr>
              <a:t>Data Accuracy and Availability: Accessing accurate and up-to-date financial data for real estate properties can be difficult, and working with incomplete or unreliable data can hinder analysis.</a:t>
            </a:r>
          </a:p>
          <a:p>
            <a:pPr algn="l">
              <a:buFont typeface="+mj-lt"/>
              <a:buAutoNum type="arabicPeriod"/>
            </a:pPr>
            <a:endParaRPr lang="en-US" b="0" i="0" dirty="0">
              <a:effectLst/>
              <a:latin typeface="Söhne"/>
            </a:endParaRPr>
          </a:p>
          <a:p>
            <a:pPr algn="l">
              <a:buFont typeface="+mj-lt"/>
              <a:buAutoNum type="arabicPeriod"/>
            </a:pPr>
            <a:r>
              <a:rPr lang="en-US" b="0" i="0" dirty="0">
                <a:effectLst/>
                <a:latin typeface="Söhne"/>
              </a:rPr>
              <a:t>Time Constraints: Real estate deals and projects often have tight timelines, requiring quick and efficient analysis, which can be challenging for an intern still learning the ropes.</a:t>
            </a:r>
          </a:p>
          <a:p>
            <a:pPr algn="l">
              <a:buFont typeface="+mj-lt"/>
              <a:buAutoNum type="arabicPeriod"/>
            </a:pPr>
            <a:endParaRPr lang="en-US" b="0" i="0" dirty="0">
              <a:effectLst/>
              <a:latin typeface="Söhne"/>
            </a:endParaRPr>
          </a:p>
          <a:p>
            <a:pPr algn="l">
              <a:buFont typeface="+mj-lt"/>
              <a:buAutoNum type="arabicPeriod"/>
            </a:pPr>
            <a:r>
              <a:rPr lang="en-US" b="0" i="0" dirty="0">
                <a:effectLst/>
                <a:latin typeface="Söhne"/>
              </a:rPr>
              <a:t>Working with Multiple Stakeholders: Real estate projects involve various stakeholders with different goals and perspectives, and managing their expectations can be a balancing act.</a:t>
            </a:r>
          </a:p>
          <a:p>
            <a:endParaRPr lang="en-IN" dirty="0"/>
          </a:p>
        </p:txBody>
      </p:sp>
      <mc:AlternateContent xmlns:mc="http://schemas.openxmlformats.org/markup-compatibility/2006">
        <mc:Choice xmlns:am3d="http://schemas.microsoft.com/office/drawing/2017/model3d" Requires="am3d">
          <p:graphicFrame>
            <p:nvGraphicFramePr>
              <p:cNvPr id="9" name="3D Model 8" descr="Printed document">
                <a:extLst>
                  <a:ext uri="{FF2B5EF4-FFF2-40B4-BE49-F238E27FC236}">
                    <a16:creationId xmlns:a16="http://schemas.microsoft.com/office/drawing/2014/main" id="{2C7DA88A-3E7E-62E3-14F6-3C2670C51E80}"/>
                  </a:ext>
                </a:extLst>
              </p:cNvPr>
              <p:cNvGraphicFramePr>
                <a:graphicFrameLocks noChangeAspect="1"/>
              </p:cNvGraphicFramePr>
              <p:nvPr>
                <p:extLst>
                  <p:ext uri="{D42A27DB-BD31-4B8C-83A1-F6EECF244321}">
                    <p14:modId xmlns:p14="http://schemas.microsoft.com/office/powerpoint/2010/main" val="2976850657"/>
                  </p:ext>
                </p:extLst>
              </p:nvPr>
            </p:nvGraphicFramePr>
            <p:xfrm>
              <a:off x="798957" y="1583863"/>
              <a:ext cx="2872483" cy="4479186"/>
            </p:xfrm>
            <a:graphic>
              <a:graphicData uri="http://schemas.microsoft.com/office/drawing/2017/model3d">
                <am3d:model3d r:embed="rId2">
                  <am3d:spPr>
                    <a:xfrm>
                      <a:off x="0" y="0"/>
                      <a:ext cx="2872483" cy="4479186"/>
                    </a:xfrm>
                    <a:prstGeom prst="rect">
                      <a:avLst/>
                    </a:prstGeom>
                  </am3d:spPr>
                  <am3d:camera>
                    <am3d:pos x="0" y="0" z="56475043"/>
                    <am3d:up dx="0" dy="36000000" dz="0"/>
                    <am3d:lookAt x="0" y="0" z="0"/>
                    <am3d:perspective fov="2700000"/>
                  </am3d:camera>
                  <am3d:trans>
                    <am3d:meterPerModelUnit n="9805309" d="1000000"/>
                    <am3d:preTrans dx="-1048" dy="-18000000" dz="0"/>
                    <am3d:scale>
                      <am3d:sx n="1000000" d="1000000"/>
                      <am3d:sy n="1000000" d="1000000"/>
                      <am3d:sz n="1000000" d="1000000"/>
                    </am3d:scale>
                    <am3d:rot ax="281353" ay="1123675" az="90517"/>
                    <am3d:postTrans dx="0" dy="0" dz="0"/>
                  </am3d:trans>
                  <am3d:raster rName="Office3DRenderer" rVer="16.0.8326">
                    <am3d:blip r:embed="rId3"/>
                  </am3d:raster>
                  <am3d:objViewport viewportSz="53541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Printed document">
                <a:extLst>
                  <a:ext uri="{FF2B5EF4-FFF2-40B4-BE49-F238E27FC236}">
                    <a16:creationId xmlns:a16="http://schemas.microsoft.com/office/drawing/2014/main" id="{2C7DA88A-3E7E-62E3-14F6-3C2670C51E80}"/>
                  </a:ext>
                </a:extLst>
              </p:cNvPr>
              <p:cNvPicPr>
                <a:picLocks noGrp="1" noRot="1" noChangeAspect="1" noMove="1" noResize="1" noEditPoints="1" noAdjustHandles="1" noChangeArrowheads="1" noChangeShapeType="1" noCrop="1"/>
              </p:cNvPicPr>
              <p:nvPr/>
            </p:nvPicPr>
            <p:blipFill>
              <a:blip r:embed="rId3"/>
              <a:stretch>
                <a:fillRect/>
              </a:stretch>
            </p:blipFill>
            <p:spPr>
              <a:xfrm>
                <a:off x="798957" y="1583863"/>
                <a:ext cx="2872483" cy="4479186"/>
              </a:xfrm>
              <a:prstGeom prst="rect">
                <a:avLst/>
              </a:prstGeom>
            </p:spPr>
          </p:pic>
        </mc:Fallback>
      </mc:AlternateContent>
    </p:spTree>
    <p:extLst>
      <p:ext uri="{BB962C8B-B14F-4D97-AF65-F5344CB8AC3E}">
        <p14:creationId xmlns:p14="http://schemas.microsoft.com/office/powerpoint/2010/main" val="367634104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37" presetClass="emph" presetSubtype="128" accel="10000" decel="10000" fill="hold" nodeType="withEffect">
                                  <p:stCondLst>
                                    <p:cond delay="0"/>
                                  </p:stCondLst>
                                  <p:childTnLst>
                                    <p:animRot by="21600000">
                                      <p:cBhvr>
                                        <p:cTn id="22" dur="20000" fill="hold"/>
                                        <p:tgtEl>
                                          <p:spTgt spid="9"/>
                                        </p:tgtEl>
                                        <p:attrNameLst>
                                          <p:attrName>3d.view.rotation.y</p:attrName>
                                        </p:attrNameLst>
                                      </p:cBhvr>
                                    </p:animRot>
                                  </p:childTnLst>
                                </p:cTn>
                              </p:par>
                              <p:par>
                                <p:cTn id="23" presetID="2" presetClass="entr" presetSubtype="2"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1+#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87CEC-BB5F-37BE-FA36-DE4900E7C2CA}"/>
              </a:ext>
            </a:extLst>
          </p:cNvPr>
          <p:cNvSpPr/>
          <p:nvPr/>
        </p:nvSpPr>
        <p:spPr>
          <a:xfrm>
            <a:off x="0" y="-1"/>
            <a:ext cx="12192000" cy="685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4055F78B-6AF9-03B1-88E0-3B16E9831172}"/>
              </a:ext>
            </a:extLst>
          </p:cNvPr>
          <p:cNvSpPr/>
          <p:nvPr/>
        </p:nvSpPr>
        <p:spPr>
          <a:xfrm>
            <a:off x="-368300" y="-510150"/>
            <a:ext cx="1968500" cy="1968500"/>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5F33B1B2-AC8D-AE7C-B398-204339EA47FC}"/>
              </a:ext>
            </a:extLst>
          </p:cNvPr>
          <p:cNvSpPr/>
          <p:nvPr/>
        </p:nvSpPr>
        <p:spPr>
          <a:xfrm>
            <a:off x="3129384" y="856329"/>
            <a:ext cx="10934700" cy="549910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t>
            </a:r>
            <a:endParaRPr lang="en-IN" dirty="0"/>
          </a:p>
        </p:txBody>
      </p:sp>
      <p:sp>
        <p:nvSpPr>
          <p:cNvPr id="6" name="TextBox 5">
            <a:extLst>
              <a:ext uri="{FF2B5EF4-FFF2-40B4-BE49-F238E27FC236}">
                <a16:creationId xmlns:a16="http://schemas.microsoft.com/office/drawing/2014/main" id="{DC9C5A96-C1CA-B50C-9E64-E6314F6E7BFA}"/>
              </a:ext>
            </a:extLst>
          </p:cNvPr>
          <p:cNvSpPr txBox="1"/>
          <p:nvPr/>
        </p:nvSpPr>
        <p:spPr>
          <a:xfrm>
            <a:off x="3981066" y="1158147"/>
            <a:ext cx="4229870" cy="461665"/>
          </a:xfrm>
          <a:prstGeom prst="rect">
            <a:avLst/>
          </a:prstGeom>
          <a:noFill/>
        </p:spPr>
        <p:txBody>
          <a:bodyPr wrap="square" rtlCol="0">
            <a:spAutoFit/>
          </a:bodyPr>
          <a:lstStyle/>
          <a:p>
            <a:r>
              <a:rPr lang="en-IN" sz="2400" b="1" dirty="0">
                <a:solidFill>
                  <a:srgbClr val="000000"/>
                </a:solidFill>
                <a:latin typeface="Roboto" panose="02000000000000000000" pitchFamily="2" charset="0"/>
                <a:cs typeface="Times New Roman" panose="02020603050405020304" pitchFamily="18" charset="0"/>
              </a:rPr>
              <a:t>Key Takeaways and Lessons</a:t>
            </a:r>
            <a:endParaRPr lang="en-IN" sz="2400" dirty="0"/>
          </a:p>
        </p:txBody>
      </p:sp>
      <p:sp>
        <p:nvSpPr>
          <p:cNvPr id="7" name="TextBox 6">
            <a:extLst>
              <a:ext uri="{FF2B5EF4-FFF2-40B4-BE49-F238E27FC236}">
                <a16:creationId xmlns:a16="http://schemas.microsoft.com/office/drawing/2014/main" id="{5EBCCE4E-47CF-2331-134B-C11684BC3FB5}"/>
              </a:ext>
            </a:extLst>
          </p:cNvPr>
          <p:cNvSpPr txBox="1"/>
          <p:nvPr/>
        </p:nvSpPr>
        <p:spPr>
          <a:xfrm>
            <a:off x="3963568" y="1733352"/>
            <a:ext cx="6921500" cy="4704878"/>
          </a:xfrm>
          <a:prstGeom prst="rect">
            <a:avLst/>
          </a:prstGeom>
          <a:noFill/>
        </p:spPr>
        <p:txBody>
          <a:bodyPr wrap="square" rtlCol="0">
            <a:spAutoFit/>
          </a:bodyPr>
          <a:lstStyle/>
          <a:p>
            <a:pPr>
              <a:lnSpc>
                <a:spcPct val="115000"/>
              </a:lnSpc>
              <a:spcBef>
                <a:spcPts val="500"/>
              </a:spcBef>
              <a:spcAft>
                <a:spcPts val="1000"/>
              </a:spcAft>
            </a:pPr>
            <a:r>
              <a:rPr lang="en-IN" sz="1800" dirty="0">
                <a:effectLst/>
                <a:latin typeface="Calibri Light" panose="020F0302020204030204" pitchFamily="34" charset="0"/>
                <a:ea typeface="Times New Roman" panose="02020603050405020304" pitchFamily="18" charset="0"/>
                <a:cs typeface="Times New Roman" panose="02020603050405020304" pitchFamily="18" charset="0"/>
              </a:rPr>
              <a:t>Throughout my internship, I discovered the versatility of financial analysis skills. Despite my biotech background, I adapted and contributed effectively in the real estate sector. The experience reinforced the importance of interdisciplinary skills in today's business world.</a:t>
            </a:r>
          </a:p>
          <a:p>
            <a:pPr>
              <a:lnSpc>
                <a:spcPct val="115000"/>
              </a:lnSpc>
              <a:spcBef>
                <a:spcPts val="500"/>
              </a:spcBef>
              <a:spcAft>
                <a:spcPts val="1000"/>
              </a:spcAft>
            </a:pPr>
            <a:r>
              <a:rPr lang="en-IN" sz="1800" dirty="0">
                <a:effectLst/>
                <a:latin typeface="Calibri Light" panose="020F0302020204030204" pitchFamily="34" charset="0"/>
                <a:ea typeface="Times New Roman" panose="02020603050405020304" pitchFamily="18" charset="0"/>
                <a:cs typeface="Times New Roman" panose="02020603050405020304" pitchFamily="18" charset="0"/>
              </a:rPr>
              <a:t>I witnessed firsthand how financial theories and concepts are practically applied to make crucial business decisions in the real estate industry. My ability to use financial tools, such as financial </a:t>
            </a:r>
            <a:r>
              <a:rPr lang="en-IN" sz="1800" dirty="0" err="1">
                <a:effectLst/>
                <a:latin typeface="Calibri Light" panose="020F0302020204030204" pitchFamily="34" charset="0"/>
                <a:ea typeface="Times New Roman" panose="02020603050405020304" pitchFamily="18" charset="0"/>
                <a:cs typeface="Times New Roman" panose="02020603050405020304" pitchFamily="18" charset="0"/>
              </a:rPr>
              <a:t>modeling</a:t>
            </a:r>
            <a:r>
              <a:rPr lang="en-IN" sz="1800" dirty="0">
                <a:effectLst/>
                <a:latin typeface="Calibri Light" panose="020F0302020204030204" pitchFamily="34" charset="0"/>
                <a:ea typeface="Times New Roman" panose="02020603050405020304" pitchFamily="18" charset="0"/>
                <a:cs typeface="Times New Roman" panose="02020603050405020304" pitchFamily="18" charset="0"/>
              </a:rPr>
              <a:t> software, improved significantly, enhancing my technical capabilities.</a:t>
            </a:r>
          </a:p>
          <a:p>
            <a:pPr>
              <a:lnSpc>
                <a:spcPct val="115000"/>
              </a:lnSpc>
              <a:spcBef>
                <a:spcPts val="500"/>
              </a:spcBef>
              <a:spcAft>
                <a:spcPts val="1000"/>
              </a:spcAft>
            </a:pPr>
            <a:r>
              <a:rPr lang="en-IN" sz="1800" dirty="0">
                <a:effectLst/>
                <a:latin typeface="Calibri Light" panose="020F0302020204030204" pitchFamily="34" charset="0"/>
                <a:ea typeface="Times New Roman" panose="02020603050405020304" pitchFamily="18" charset="0"/>
                <a:cs typeface="Times New Roman" panose="02020603050405020304" pitchFamily="18" charset="0"/>
              </a:rPr>
              <a:t>The internship taught me the value of attention to detail, especially in financial reporting, where accuracy is paramount. My adaptability and willingness to learn proved to be valuable assets during this journey of exploration and growth.</a:t>
            </a:r>
          </a:p>
          <a:p>
            <a:endParaRPr lang="en-IN" dirty="0"/>
          </a:p>
        </p:txBody>
      </p:sp>
      <mc:AlternateContent xmlns:mc="http://schemas.openxmlformats.org/markup-compatibility/2006">
        <mc:Choice xmlns:am3d="http://schemas.microsoft.com/office/drawing/2017/model3d" Requires="am3d">
          <p:graphicFrame>
            <p:nvGraphicFramePr>
              <p:cNvPr id="8" name="3D Model 7" descr="Caroler in Green Jacket">
                <a:extLst>
                  <a:ext uri="{FF2B5EF4-FFF2-40B4-BE49-F238E27FC236}">
                    <a16:creationId xmlns:a16="http://schemas.microsoft.com/office/drawing/2014/main" id="{F3390ACC-83E6-E8FC-4FB3-C61ACFE17970}"/>
                  </a:ext>
                </a:extLst>
              </p:cNvPr>
              <p:cNvGraphicFramePr>
                <a:graphicFrameLocks noChangeAspect="1"/>
              </p:cNvGraphicFramePr>
              <p:nvPr>
                <p:extLst>
                  <p:ext uri="{D42A27DB-BD31-4B8C-83A1-F6EECF244321}">
                    <p14:modId xmlns:p14="http://schemas.microsoft.com/office/powerpoint/2010/main" val="2733328011"/>
                  </p:ext>
                </p:extLst>
              </p:nvPr>
            </p:nvGraphicFramePr>
            <p:xfrm>
              <a:off x="1382364" y="1348456"/>
              <a:ext cx="2212904" cy="5006972"/>
            </p:xfrm>
            <a:graphic>
              <a:graphicData uri="http://schemas.microsoft.com/office/drawing/2017/model3d">
                <am3d:model3d r:embed="rId2">
                  <am3d:spPr>
                    <a:xfrm>
                      <a:off x="0" y="0"/>
                      <a:ext cx="2212904" cy="5006972"/>
                    </a:xfrm>
                    <a:prstGeom prst="rect">
                      <a:avLst/>
                    </a:prstGeom>
                  </am3d:spPr>
                  <am3d:camera>
                    <am3d:pos x="0" y="0" z="55402911"/>
                    <am3d:up dx="0" dy="36000000" dz="0"/>
                    <am3d:lookAt x="0" y="0" z="0"/>
                    <am3d:perspective fov="2700000"/>
                  </am3d:camera>
                  <am3d:trans>
                    <am3d:meterPerModelUnit n="13778404" d="1000000"/>
                    <am3d:preTrans dx="0" dy="-17997088" dz="-2997704"/>
                    <am3d:scale>
                      <am3d:sx n="1000000" d="1000000"/>
                      <am3d:sy n="1000000" d="1000000"/>
                      <am3d:sz n="1000000" d="1000000"/>
                    </am3d:scale>
                    <am3d:rot ax="481292" ay="1964254" az="261486"/>
                    <am3d:postTrans dx="0" dy="0" dz="0"/>
                  </am3d:trans>
                  <am3d:raster rName="Office3DRenderer" rVer="16.0.8326">
                    <am3d:blip r:embed="rId3"/>
                  </am3d:raster>
                  <am3d:objViewport viewportSz="60575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Caroler in Green Jacket">
                <a:extLst>
                  <a:ext uri="{FF2B5EF4-FFF2-40B4-BE49-F238E27FC236}">
                    <a16:creationId xmlns:a16="http://schemas.microsoft.com/office/drawing/2014/main" id="{F3390ACC-83E6-E8FC-4FB3-C61ACFE17970}"/>
                  </a:ext>
                </a:extLst>
              </p:cNvPr>
              <p:cNvPicPr>
                <a:picLocks noGrp="1" noRot="1" noChangeAspect="1" noMove="1" noResize="1" noEditPoints="1" noAdjustHandles="1" noChangeArrowheads="1" noChangeShapeType="1" noCrop="1"/>
              </p:cNvPicPr>
              <p:nvPr/>
            </p:nvPicPr>
            <p:blipFill>
              <a:blip r:embed="rId3"/>
              <a:stretch>
                <a:fillRect/>
              </a:stretch>
            </p:blipFill>
            <p:spPr>
              <a:xfrm>
                <a:off x="1382364" y="1348456"/>
                <a:ext cx="2212904" cy="5006972"/>
              </a:xfrm>
              <a:prstGeom prst="rect">
                <a:avLst/>
              </a:prstGeom>
            </p:spPr>
          </p:pic>
        </mc:Fallback>
      </mc:AlternateContent>
    </p:spTree>
    <p:extLst>
      <p:ext uri="{BB962C8B-B14F-4D97-AF65-F5344CB8AC3E}">
        <p14:creationId xmlns:p14="http://schemas.microsoft.com/office/powerpoint/2010/main" val="3631378490"/>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39" presetClass="emph" presetSubtype="2" fill="hold" nodeType="withEffect">
                                  <p:stCondLst>
                                    <p:cond delay="0"/>
                                  </p:stCondLst>
                                  <p:childTnLst>
                                    <p:anim calcmode="lin" valueType="num">
                                      <p:cBhvr additive="sum">
                                        <p:cTn id="22" dur="2000" fill="hold"/>
                                        <p:tgtEl>
                                          <p:spTgt spid="8"/>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23" dur="2000" fill="hold"/>
                                        <p:tgtEl>
                                          <p:spTgt spid="8"/>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24" dur="2000" fill="hold"/>
                                        <p:tgtEl>
                                          <p:spTgt spid="8"/>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5" dur="2000" fill="hold"/>
                                        <p:tgtEl>
                                          <p:spTgt spid="8"/>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6" dur="2000" fill="hold"/>
                                        <p:tgtEl>
                                          <p:spTgt spid="8"/>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1+#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87CEC-BB5F-37BE-FA36-DE4900E7C2CA}"/>
              </a:ext>
            </a:extLst>
          </p:cNvPr>
          <p:cNvSpPr/>
          <p:nvPr/>
        </p:nvSpPr>
        <p:spPr>
          <a:xfrm>
            <a:off x="0" y="-1"/>
            <a:ext cx="12192000" cy="6858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4055F78B-6AF9-03B1-88E0-3B16E9831172}"/>
              </a:ext>
            </a:extLst>
          </p:cNvPr>
          <p:cNvSpPr/>
          <p:nvPr/>
        </p:nvSpPr>
        <p:spPr>
          <a:xfrm>
            <a:off x="-368300" y="-510150"/>
            <a:ext cx="1968500" cy="1968500"/>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5F33B1B2-AC8D-AE7C-B398-204339EA47FC}"/>
              </a:ext>
            </a:extLst>
          </p:cNvPr>
          <p:cNvSpPr/>
          <p:nvPr/>
        </p:nvSpPr>
        <p:spPr>
          <a:xfrm>
            <a:off x="3129384" y="856329"/>
            <a:ext cx="10934700" cy="549910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t>
            </a:r>
            <a:endParaRPr lang="en-IN" dirty="0"/>
          </a:p>
        </p:txBody>
      </p:sp>
      <p:sp>
        <p:nvSpPr>
          <p:cNvPr id="6" name="TextBox 5">
            <a:extLst>
              <a:ext uri="{FF2B5EF4-FFF2-40B4-BE49-F238E27FC236}">
                <a16:creationId xmlns:a16="http://schemas.microsoft.com/office/drawing/2014/main" id="{DC9C5A96-C1CA-B50C-9E64-E6314F6E7BFA}"/>
              </a:ext>
            </a:extLst>
          </p:cNvPr>
          <p:cNvSpPr txBox="1"/>
          <p:nvPr/>
        </p:nvSpPr>
        <p:spPr>
          <a:xfrm>
            <a:off x="3916400" y="1262313"/>
            <a:ext cx="4229870" cy="461665"/>
          </a:xfrm>
          <a:prstGeom prst="rect">
            <a:avLst/>
          </a:prstGeom>
          <a:noFill/>
        </p:spPr>
        <p:txBody>
          <a:bodyPr wrap="square" rtlCol="0">
            <a:spAutoFit/>
          </a:bodyPr>
          <a:lstStyle/>
          <a:p>
            <a:r>
              <a:rPr lang="en-IN" sz="2400" b="1" dirty="0">
                <a:solidFill>
                  <a:srgbClr val="000000"/>
                </a:solidFill>
                <a:latin typeface="Roboto" panose="02000000000000000000" pitchFamily="2" charset="0"/>
                <a:cs typeface="Times New Roman" panose="02020603050405020304" pitchFamily="18" charset="0"/>
              </a:rPr>
              <a:t>Conclusion</a:t>
            </a:r>
            <a:endParaRPr lang="en-IN" sz="2400" dirty="0"/>
          </a:p>
        </p:txBody>
      </p:sp>
      <p:sp>
        <p:nvSpPr>
          <p:cNvPr id="7" name="TextBox 6">
            <a:extLst>
              <a:ext uri="{FF2B5EF4-FFF2-40B4-BE49-F238E27FC236}">
                <a16:creationId xmlns:a16="http://schemas.microsoft.com/office/drawing/2014/main" id="{5EBCCE4E-47CF-2331-134B-C11684BC3FB5}"/>
              </a:ext>
            </a:extLst>
          </p:cNvPr>
          <p:cNvSpPr txBox="1"/>
          <p:nvPr/>
        </p:nvSpPr>
        <p:spPr>
          <a:xfrm>
            <a:off x="3916400" y="2129961"/>
            <a:ext cx="6921500" cy="3875420"/>
          </a:xfrm>
          <a:prstGeom prst="rect">
            <a:avLst/>
          </a:prstGeom>
          <a:noFill/>
        </p:spPr>
        <p:txBody>
          <a:bodyPr wrap="square" rtlCol="0">
            <a:spAutoFit/>
          </a:bodyPr>
          <a:lstStyle/>
          <a:p>
            <a:pPr>
              <a:lnSpc>
                <a:spcPct val="115000"/>
              </a:lnSpc>
              <a:spcBef>
                <a:spcPts val="500"/>
              </a:spcBef>
              <a:spcAft>
                <a:spcPts val="1000"/>
              </a:spcAft>
            </a:pPr>
            <a:r>
              <a:rPr lang="en-IN" sz="1800" dirty="0">
                <a:effectLst/>
                <a:latin typeface="Calibri Light" panose="020F0302020204030204" pitchFamily="34" charset="0"/>
                <a:ea typeface="Times New Roman" panose="02020603050405020304" pitchFamily="18" charset="0"/>
                <a:cs typeface="Times New Roman" panose="02020603050405020304" pitchFamily="18" charset="0"/>
              </a:rPr>
              <a:t>My journey as a financial analyst intern at VSSD Infratech has been an enriching experience that has broadened my perspectives and shaped my career aspirations. I am grateful for the support and guidance provided by the company and my colleagues throughout this transformative journey.</a:t>
            </a:r>
          </a:p>
          <a:p>
            <a:pPr>
              <a:lnSpc>
                <a:spcPct val="115000"/>
              </a:lnSpc>
              <a:spcBef>
                <a:spcPts val="500"/>
              </a:spcBef>
              <a:spcAft>
                <a:spcPts val="1000"/>
              </a:spcAft>
            </a:pPr>
            <a:r>
              <a:rPr lang="en-IN" sz="1800" dirty="0">
                <a:effectLst/>
                <a:latin typeface="Calibri Light" panose="020F0302020204030204" pitchFamily="34" charset="0"/>
                <a:ea typeface="Times New Roman" panose="02020603050405020304" pitchFamily="18" charset="0"/>
                <a:cs typeface="Times New Roman" panose="02020603050405020304" pitchFamily="18" charset="0"/>
              </a:rPr>
              <a:t>As I look ahead, I am excited to apply the skills and knowledge gained during my internship to make a meaningful impact in the real estate industry. I am confident that the fusion of my biotech background and newfound expertise in real estate finance will present unique opportunities for professional growth and success.</a:t>
            </a:r>
          </a:p>
          <a:p>
            <a:endParaRPr lang="en-IN" dirty="0"/>
          </a:p>
        </p:txBody>
      </p:sp>
      <mc:AlternateContent xmlns:mc="http://schemas.openxmlformats.org/markup-compatibility/2006">
        <mc:Choice xmlns:am3d="http://schemas.microsoft.com/office/drawing/2017/model3d" Requires="am3d">
          <p:graphicFrame>
            <p:nvGraphicFramePr>
              <p:cNvPr id="8" name="3D Model 7" descr="Caroler in Green Jacket">
                <a:extLst>
                  <a:ext uri="{FF2B5EF4-FFF2-40B4-BE49-F238E27FC236}">
                    <a16:creationId xmlns:a16="http://schemas.microsoft.com/office/drawing/2014/main" id="{F3390ACC-83E6-E8FC-4FB3-C61ACFE17970}"/>
                  </a:ext>
                </a:extLst>
              </p:cNvPr>
              <p:cNvGraphicFramePr>
                <a:graphicFrameLocks noChangeAspect="1"/>
              </p:cNvGraphicFramePr>
              <p:nvPr/>
            </p:nvGraphicFramePr>
            <p:xfrm>
              <a:off x="1382364" y="1348456"/>
              <a:ext cx="2212904" cy="5006972"/>
            </p:xfrm>
            <a:graphic>
              <a:graphicData uri="http://schemas.microsoft.com/office/drawing/2017/model3d">
                <am3d:model3d r:embed="rId2">
                  <am3d:spPr>
                    <a:xfrm>
                      <a:off x="0" y="0"/>
                      <a:ext cx="2212904" cy="5006972"/>
                    </a:xfrm>
                    <a:prstGeom prst="rect">
                      <a:avLst/>
                    </a:prstGeom>
                  </am3d:spPr>
                  <am3d:camera>
                    <am3d:pos x="0" y="0" z="55402911"/>
                    <am3d:up dx="0" dy="36000000" dz="0"/>
                    <am3d:lookAt x="0" y="0" z="0"/>
                    <am3d:perspective fov="2700000"/>
                  </am3d:camera>
                  <am3d:trans>
                    <am3d:meterPerModelUnit n="13778404" d="1000000"/>
                    <am3d:preTrans dx="0" dy="-17997088" dz="-2997704"/>
                    <am3d:scale>
                      <am3d:sx n="1000000" d="1000000"/>
                      <am3d:sy n="1000000" d="1000000"/>
                      <am3d:sz n="1000000" d="1000000"/>
                    </am3d:scale>
                    <am3d:rot ax="481292" ay="1964254" az="261486"/>
                    <am3d:postTrans dx="0" dy="0" dz="0"/>
                  </am3d:trans>
                  <am3d:raster rName="Office3DRenderer" rVer="16.0.8326">
                    <am3d:blip r:embed="rId3"/>
                  </am3d:raster>
                  <am3d:objViewport viewportSz="60575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Caroler in Green Jacket">
                <a:extLst>
                  <a:ext uri="{FF2B5EF4-FFF2-40B4-BE49-F238E27FC236}">
                    <a16:creationId xmlns:a16="http://schemas.microsoft.com/office/drawing/2014/main" id="{F3390ACC-83E6-E8FC-4FB3-C61ACFE17970}"/>
                  </a:ext>
                </a:extLst>
              </p:cNvPr>
              <p:cNvPicPr>
                <a:picLocks noGrp="1" noRot="1" noChangeAspect="1" noMove="1" noResize="1" noEditPoints="1" noAdjustHandles="1" noChangeArrowheads="1" noChangeShapeType="1" noCrop="1"/>
              </p:cNvPicPr>
              <p:nvPr/>
            </p:nvPicPr>
            <p:blipFill>
              <a:blip r:embed="rId3"/>
              <a:stretch>
                <a:fillRect/>
              </a:stretch>
            </p:blipFill>
            <p:spPr>
              <a:xfrm>
                <a:off x="1382364" y="1348456"/>
                <a:ext cx="2212904" cy="5006972"/>
              </a:xfrm>
              <a:prstGeom prst="rect">
                <a:avLst/>
              </a:prstGeom>
            </p:spPr>
          </p:pic>
        </mc:Fallback>
      </mc:AlternateContent>
    </p:spTree>
    <p:extLst>
      <p:ext uri="{BB962C8B-B14F-4D97-AF65-F5344CB8AC3E}">
        <p14:creationId xmlns:p14="http://schemas.microsoft.com/office/powerpoint/2010/main" val="194403117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39" presetClass="emph" presetSubtype="2" fill="hold" nodeType="withEffect">
                                  <p:stCondLst>
                                    <p:cond delay="0"/>
                                  </p:stCondLst>
                                  <p:childTnLst>
                                    <p:anim calcmode="lin" valueType="num">
                                      <p:cBhvr additive="sum">
                                        <p:cTn id="22" dur="2000" fill="hold"/>
                                        <p:tgtEl>
                                          <p:spTgt spid="8"/>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23" dur="2000" fill="hold"/>
                                        <p:tgtEl>
                                          <p:spTgt spid="8"/>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24" dur="2000" fill="hold"/>
                                        <p:tgtEl>
                                          <p:spTgt spid="8"/>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5" dur="2000" fill="hold"/>
                                        <p:tgtEl>
                                          <p:spTgt spid="8"/>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6" dur="2000" fill="hold"/>
                                        <p:tgtEl>
                                          <p:spTgt spid="8"/>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1+#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ink Glow GIF by Erica Anderson">
            <a:extLst>
              <a:ext uri="{FF2B5EF4-FFF2-40B4-BE49-F238E27FC236}">
                <a16:creationId xmlns:a16="http://schemas.microsoft.com/office/drawing/2014/main" id="{DC6D5875-7301-2A79-B50F-8B3F06A6C8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8" y="1114425"/>
            <a:ext cx="11544300" cy="4929187"/>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Shape 7">
            <a:extLst>
              <a:ext uri="{FF2B5EF4-FFF2-40B4-BE49-F238E27FC236}">
                <a16:creationId xmlns:a16="http://schemas.microsoft.com/office/drawing/2014/main" id="{7A2FE3AA-6310-7F7C-BBEF-80D90C421BAE}"/>
              </a:ext>
            </a:extLst>
          </p:cNvPr>
          <p:cNvSpPr/>
          <p:nvPr/>
        </p:nvSpPr>
        <p:spPr>
          <a:xfrm>
            <a:off x="-142875" y="-257175"/>
            <a:ext cx="12687300" cy="7415213"/>
          </a:xfrm>
          <a:custGeom>
            <a:avLst/>
            <a:gdLst/>
            <a:ahLst/>
            <a:cxnLst/>
            <a:rect l="l" t="t" r="r" b="b"/>
            <a:pathLst>
              <a:path w="12192000" h="6858000">
                <a:moveTo>
                  <a:pt x="7788572" y="4720268"/>
                </a:moveTo>
                <a:cubicBezTo>
                  <a:pt x="7862617" y="4720268"/>
                  <a:pt x="7921258" y="4744993"/>
                  <a:pt x="7964494" y="4794443"/>
                </a:cubicBezTo>
                <a:cubicBezTo>
                  <a:pt x="8007730" y="4843893"/>
                  <a:pt x="8029348" y="4922210"/>
                  <a:pt x="8029348" y="5029394"/>
                </a:cubicBezTo>
                <a:cubicBezTo>
                  <a:pt x="8029348" y="5156772"/>
                  <a:pt x="8008636" y="5245056"/>
                  <a:pt x="7967212" y="5294247"/>
                </a:cubicBezTo>
                <a:cubicBezTo>
                  <a:pt x="7925788" y="5343438"/>
                  <a:pt x="7867277" y="5368033"/>
                  <a:pt x="7791679" y="5368033"/>
                </a:cubicBezTo>
                <a:cubicBezTo>
                  <a:pt x="7718151" y="5368033"/>
                  <a:pt x="7660029" y="5342920"/>
                  <a:pt x="7617310" y="5292694"/>
                </a:cubicBezTo>
                <a:cubicBezTo>
                  <a:pt x="7574592" y="5242467"/>
                  <a:pt x="7553233" y="5159879"/>
                  <a:pt x="7553233" y="5044928"/>
                </a:cubicBezTo>
                <a:cubicBezTo>
                  <a:pt x="7553233" y="4928941"/>
                  <a:pt x="7574721" y="4845834"/>
                  <a:pt x="7617699" y="4795608"/>
                </a:cubicBezTo>
                <a:cubicBezTo>
                  <a:pt x="7660676" y="4745382"/>
                  <a:pt x="7717634" y="4720268"/>
                  <a:pt x="7788572" y="4720268"/>
                </a:cubicBezTo>
                <a:close/>
                <a:moveTo>
                  <a:pt x="8570412" y="4473279"/>
                </a:moveTo>
                <a:lnTo>
                  <a:pt x="8570412" y="5151663"/>
                </a:lnTo>
                <a:cubicBezTo>
                  <a:pt x="8570412" y="5207544"/>
                  <a:pt x="8581286" y="5271707"/>
                  <a:pt x="8603034" y="5344150"/>
                </a:cubicBezTo>
                <a:cubicBezTo>
                  <a:pt x="8616496" y="5389166"/>
                  <a:pt x="8641480" y="5432890"/>
                  <a:pt x="8677985" y="5475321"/>
                </a:cubicBezTo>
                <a:cubicBezTo>
                  <a:pt x="8714490" y="5517752"/>
                  <a:pt x="8754748" y="5550480"/>
                  <a:pt x="8798761" y="5573506"/>
                </a:cubicBezTo>
                <a:cubicBezTo>
                  <a:pt x="8842774" y="5596532"/>
                  <a:pt x="8897531" y="5611926"/>
                  <a:pt x="8963032" y="5619689"/>
                </a:cubicBezTo>
                <a:cubicBezTo>
                  <a:pt x="9028534" y="5627452"/>
                  <a:pt x="9088987" y="5631334"/>
                  <a:pt x="9144391" y="5631334"/>
                </a:cubicBezTo>
                <a:cubicBezTo>
                  <a:pt x="9240184" y="5631334"/>
                  <a:pt x="9322255" y="5618656"/>
                  <a:pt x="9390604" y="5593300"/>
                </a:cubicBezTo>
                <a:cubicBezTo>
                  <a:pt x="9439795" y="5575193"/>
                  <a:pt x="9486785" y="5543759"/>
                  <a:pt x="9531575" y="5498998"/>
                </a:cubicBezTo>
                <a:cubicBezTo>
                  <a:pt x="9576364" y="5454237"/>
                  <a:pt x="9609244" y="5401973"/>
                  <a:pt x="9630215" y="5342208"/>
                </a:cubicBezTo>
                <a:cubicBezTo>
                  <a:pt x="9651186" y="5282443"/>
                  <a:pt x="9661672" y="5218928"/>
                  <a:pt x="9661672" y="5151663"/>
                </a:cubicBezTo>
                <a:lnTo>
                  <a:pt x="9661672" y="4473279"/>
                </a:lnTo>
                <a:lnTo>
                  <a:pt x="9310604" y="4473279"/>
                </a:lnTo>
                <a:lnTo>
                  <a:pt x="9310604" y="5167816"/>
                </a:lnTo>
                <a:cubicBezTo>
                  <a:pt x="9310604" y="5230930"/>
                  <a:pt x="9293387" y="5279690"/>
                  <a:pt x="9258954" y="5314095"/>
                </a:cubicBezTo>
                <a:cubicBezTo>
                  <a:pt x="9224520" y="5348501"/>
                  <a:pt x="9177013" y="5365703"/>
                  <a:pt x="9116430" y="5365703"/>
                </a:cubicBezTo>
                <a:cubicBezTo>
                  <a:pt x="9055330" y="5365703"/>
                  <a:pt x="9007563" y="5348244"/>
                  <a:pt x="8973130" y="5313325"/>
                </a:cubicBezTo>
                <a:cubicBezTo>
                  <a:pt x="8938696" y="5278406"/>
                  <a:pt x="8921479" y="5229903"/>
                  <a:pt x="8921479" y="5167816"/>
                </a:cubicBezTo>
                <a:lnTo>
                  <a:pt x="8921479" y="4473279"/>
                </a:lnTo>
                <a:close/>
                <a:moveTo>
                  <a:pt x="5987710" y="4473279"/>
                </a:moveTo>
                <a:lnTo>
                  <a:pt x="6431203" y="5135024"/>
                </a:lnTo>
                <a:lnTo>
                  <a:pt x="6431203" y="5611916"/>
                </a:lnTo>
                <a:lnTo>
                  <a:pt x="6783824" y="5611916"/>
                </a:lnTo>
                <a:lnTo>
                  <a:pt x="6783824" y="5135024"/>
                </a:lnTo>
                <a:lnTo>
                  <a:pt x="7226541" y="4473279"/>
                </a:lnTo>
                <a:lnTo>
                  <a:pt x="6837816" y="4473279"/>
                </a:lnTo>
                <a:lnTo>
                  <a:pt x="6607938" y="4857404"/>
                </a:lnTo>
                <a:lnTo>
                  <a:pt x="6378534" y="4473279"/>
                </a:lnTo>
                <a:close/>
                <a:moveTo>
                  <a:pt x="7789349" y="4453861"/>
                </a:moveTo>
                <a:cubicBezTo>
                  <a:pt x="7604495" y="4453861"/>
                  <a:pt x="7460288" y="4505641"/>
                  <a:pt x="7356728" y="4609201"/>
                </a:cubicBezTo>
                <a:cubicBezTo>
                  <a:pt x="7253169" y="4712760"/>
                  <a:pt x="7201389" y="4857485"/>
                  <a:pt x="7201389" y="5043374"/>
                </a:cubicBezTo>
                <a:cubicBezTo>
                  <a:pt x="7201389" y="5176448"/>
                  <a:pt x="7227538" y="5287257"/>
                  <a:pt x="7279835" y="5375800"/>
                </a:cubicBezTo>
                <a:cubicBezTo>
                  <a:pt x="7332133" y="5464344"/>
                  <a:pt x="7400353" y="5529069"/>
                  <a:pt x="7484495" y="5569975"/>
                </a:cubicBezTo>
                <a:cubicBezTo>
                  <a:pt x="7568637" y="5610881"/>
                  <a:pt x="7674915" y="5631334"/>
                  <a:pt x="7803329" y="5631334"/>
                </a:cubicBezTo>
                <a:cubicBezTo>
                  <a:pt x="7929672" y="5631334"/>
                  <a:pt x="8035173" y="5607644"/>
                  <a:pt x="8119833" y="5560266"/>
                </a:cubicBezTo>
                <a:cubicBezTo>
                  <a:pt x="8204493" y="5512887"/>
                  <a:pt x="8269218" y="5446609"/>
                  <a:pt x="8314007" y="5361432"/>
                </a:cubicBezTo>
                <a:cubicBezTo>
                  <a:pt x="8358797" y="5276254"/>
                  <a:pt x="8381191" y="5167128"/>
                  <a:pt x="8381191" y="5034054"/>
                </a:cubicBezTo>
                <a:cubicBezTo>
                  <a:pt x="8381191" y="4850753"/>
                  <a:pt x="8329929" y="4708230"/>
                  <a:pt x="8227405" y="4606482"/>
                </a:cubicBezTo>
                <a:cubicBezTo>
                  <a:pt x="8124881" y="4504735"/>
                  <a:pt x="7978863" y="4453861"/>
                  <a:pt x="7789349" y="4453861"/>
                </a:cubicBezTo>
                <a:close/>
                <a:moveTo>
                  <a:pt x="3875915" y="2930995"/>
                </a:moveTo>
                <a:lnTo>
                  <a:pt x="4001594" y="3340315"/>
                </a:lnTo>
                <a:lnTo>
                  <a:pt x="3751546" y="3340315"/>
                </a:lnTo>
                <a:close/>
                <a:moveTo>
                  <a:pt x="5938335" y="2635851"/>
                </a:moveTo>
                <a:lnTo>
                  <a:pt x="5938335" y="3774488"/>
                </a:lnTo>
                <a:lnTo>
                  <a:pt x="6290179" y="3774488"/>
                </a:lnTo>
                <a:lnTo>
                  <a:pt x="6290179" y="3496637"/>
                </a:lnTo>
                <a:lnTo>
                  <a:pt x="6471962" y="3306225"/>
                </a:lnTo>
                <a:lnTo>
                  <a:pt x="6712034" y="3774488"/>
                </a:lnTo>
                <a:lnTo>
                  <a:pt x="7145322" y="3774488"/>
                </a:lnTo>
                <a:lnTo>
                  <a:pt x="6711173" y="3065632"/>
                </a:lnTo>
                <a:lnTo>
                  <a:pt x="7126681" y="2635851"/>
                </a:lnTo>
                <a:lnTo>
                  <a:pt x="6658733" y="2635851"/>
                </a:lnTo>
                <a:lnTo>
                  <a:pt x="6290179" y="3066141"/>
                </a:lnTo>
                <a:lnTo>
                  <a:pt x="6290179" y="2635851"/>
                </a:lnTo>
                <a:close/>
                <a:moveTo>
                  <a:pt x="4615138" y="2635851"/>
                </a:moveTo>
                <a:lnTo>
                  <a:pt x="4615138" y="3774488"/>
                </a:lnTo>
                <a:lnTo>
                  <a:pt x="4946010" y="3774488"/>
                </a:lnTo>
                <a:lnTo>
                  <a:pt x="4946010" y="3149296"/>
                </a:lnTo>
                <a:lnTo>
                  <a:pt x="5372417" y="3774488"/>
                </a:lnTo>
                <a:lnTo>
                  <a:pt x="5704066" y="3774488"/>
                </a:lnTo>
                <a:lnTo>
                  <a:pt x="5704066" y="2635851"/>
                </a:lnTo>
                <a:lnTo>
                  <a:pt x="5372417" y="2635851"/>
                </a:lnTo>
                <a:lnTo>
                  <a:pt x="5372417" y="3265801"/>
                </a:lnTo>
                <a:lnTo>
                  <a:pt x="4943680" y="2635851"/>
                </a:lnTo>
                <a:close/>
                <a:moveTo>
                  <a:pt x="3688342" y="2635851"/>
                </a:moveTo>
                <a:lnTo>
                  <a:pt x="3260383" y="3774488"/>
                </a:lnTo>
                <a:lnTo>
                  <a:pt x="3619629" y="3774488"/>
                </a:lnTo>
                <a:lnTo>
                  <a:pt x="3675127" y="3586528"/>
                </a:lnTo>
                <a:lnTo>
                  <a:pt x="4074579" y="3586528"/>
                </a:lnTo>
                <a:lnTo>
                  <a:pt x="4131545" y="3774488"/>
                </a:lnTo>
                <a:lnTo>
                  <a:pt x="4499990" y="3774488"/>
                </a:lnTo>
                <a:lnTo>
                  <a:pt x="4072128" y="2635851"/>
                </a:lnTo>
                <a:close/>
                <a:moveTo>
                  <a:pt x="2052135" y="2635851"/>
                </a:moveTo>
                <a:lnTo>
                  <a:pt x="2052135" y="3774488"/>
                </a:lnTo>
                <a:lnTo>
                  <a:pt x="2403979" y="3774488"/>
                </a:lnTo>
                <a:lnTo>
                  <a:pt x="2403979" y="3313907"/>
                </a:lnTo>
                <a:lnTo>
                  <a:pt x="2788444" y="3313907"/>
                </a:lnTo>
                <a:lnTo>
                  <a:pt x="2788444" y="3774488"/>
                </a:lnTo>
                <a:lnTo>
                  <a:pt x="3141841" y="3774488"/>
                </a:lnTo>
                <a:lnTo>
                  <a:pt x="3141841" y="2635851"/>
                </a:lnTo>
                <a:lnTo>
                  <a:pt x="2788444" y="2635851"/>
                </a:lnTo>
                <a:lnTo>
                  <a:pt x="2788444" y="3034296"/>
                </a:lnTo>
                <a:lnTo>
                  <a:pt x="2403979" y="3034296"/>
                </a:lnTo>
                <a:lnTo>
                  <a:pt x="2403979" y="2635851"/>
                </a:lnTo>
                <a:close/>
                <a:moveTo>
                  <a:pt x="818057" y="2635851"/>
                </a:moveTo>
                <a:lnTo>
                  <a:pt x="818057" y="2917015"/>
                </a:lnTo>
                <a:lnTo>
                  <a:pt x="1176891" y="2917015"/>
                </a:lnTo>
                <a:lnTo>
                  <a:pt x="1176891" y="3774488"/>
                </a:lnTo>
                <a:lnTo>
                  <a:pt x="1528735" y="3774488"/>
                </a:lnTo>
                <a:lnTo>
                  <a:pt x="1528735" y="2917015"/>
                </a:lnTo>
                <a:lnTo>
                  <a:pt x="1887569" y="2917015"/>
                </a:lnTo>
                <a:lnTo>
                  <a:pt x="1887569" y="2635851"/>
                </a:lnTo>
                <a:close/>
                <a:moveTo>
                  <a:pt x="0" y="0"/>
                </a:moveTo>
                <a:lnTo>
                  <a:pt x="12192000" y="0"/>
                </a:lnTo>
                <a:lnTo>
                  <a:pt x="121920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1" name="TextBox 10">
            <a:extLst>
              <a:ext uri="{FF2B5EF4-FFF2-40B4-BE49-F238E27FC236}">
                <a16:creationId xmlns:a16="http://schemas.microsoft.com/office/drawing/2014/main" id="{6C753613-EF58-ECD7-E2B1-E0B1E5D0BFAF}"/>
              </a:ext>
            </a:extLst>
          </p:cNvPr>
          <p:cNvSpPr txBox="1"/>
          <p:nvPr/>
        </p:nvSpPr>
        <p:spPr>
          <a:xfrm>
            <a:off x="8258175" y="500063"/>
            <a:ext cx="3933825" cy="369332"/>
          </a:xfrm>
          <a:prstGeom prst="rect">
            <a:avLst/>
          </a:prstGeom>
          <a:noFill/>
        </p:spPr>
        <p:txBody>
          <a:bodyPr wrap="square" rtlCol="0">
            <a:spAutoFit/>
          </a:bodyPr>
          <a:lstStyle/>
          <a:p>
            <a:r>
              <a:rPr lang="en-IN" dirty="0">
                <a:solidFill>
                  <a:schemeClr val="bg1"/>
                </a:solidFill>
                <a:latin typeface="Arial Black" panose="020B0A04020102020204" pitchFamily="34" charset="0"/>
              </a:rPr>
              <a:t>GOT ANY QUESTIONS?</a:t>
            </a:r>
          </a:p>
        </p:txBody>
      </p:sp>
      <p:sp>
        <p:nvSpPr>
          <p:cNvPr id="13" name="TextBox 12">
            <a:extLst>
              <a:ext uri="{FF2B5EF4-FFF2-40B4-BE49-F238E27FC236}">
                <a16:creationId xmlns:a16="http://schemas.microsoft.com/office/drawing/2014/main" id="{66A1EA24-352B-B06F-028B-7663933E3CE1}"/>
              </a:ext>
            </a:extLst>
          </p:cNvPr>
          <p:cNvSpPr txBox="1"/>
          <p:nvPr/>
        </p:nvSpPr>
        <p:spPr>
          <a:xfrm>
            <a:off x="8258175" y="907257"/>
            <a:ext cx="2700338" cy="369332"/>
          </a:xfrm>
          <a:prstGeom prst="rect">
            <a:avLst/>
          </a:prstGeom>
          <a:noFill/>
        </p:spPr>
        <p:txBody>
          <a:bodyPr wrap="square" rtlCol="0">
            <a:spAutoFit/>
          </a:bodyPr>
          <a:lstStyle/>
          <a:p>
            <a:r>
              <a:rPr lang="en-IN" dirty="0">
                <a:solidFill>
                  <a:schemeClr val="bg1"/>
                </a:solidFill>
              </a:rPr>
              <a:t>PLEASE FEEL FREE TO ASK</a:t>
            </a:r>
          </a:p>
        </p:txBody>
      </p:sp>
    </p:spTree>
    <p:extLst>
      <p:ext uri="{BB962C8B-B14F-4D97-AF65-F5344CB8AC3E}">
        <p14:creationId xmlns:p14="http://schemas.microsoft.com/office/powerpoint/2010/main" val="390164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5ABAEF0-463B-E664-6863-8294B255E833}"/>
              </a:ext>
            </a:extLst>
          </p:cNvPr>
          <p:cNvGrpSpPr/>
          <p:nvPr/>
        </p:nvGrpSpPr>
        <p:grpSpPr>
          <a:xfrm>
            <a:off x="811411" y="1905506"/>
            <a:ext cx="10875764" cy="3532644"/>
            <a:chOff x="811411" y="1905506"/>
            <a:chExt cx="10875764" cy="3532644"/>
          </a:xfrm>
        </p:grpSpPr>
        <p:sp>
          <p:nvSpPr>
            <p:cNvPr id="3" name="TextBox 2">
              <a:extLst>
                <a:ext uri="{FF2B5EF4-FFF2-40B4-BE49-F238E27FC236}">
                  <a16:creationId xmlns:a16="http://schemas.microsoft.com/office/drawing/2014/main" id="{8B69A742-B119-EE86-1923-45779882462A}"/>
                </a:ext>
              </a:extLst>
            </p:cNvPr>
            <p:cNvSpPr txBox="1"/>
            <p:nvPr/>
          </p:nvSpPr>
          <p:spPr>
            <a:xfrm>
              <a:off x="1117997" y="1905506"/>
              <a:ext cx="10569178" cy="2246769"/>
            </a:xfrm>
            <a:prstGeom prst="rect">
              <a:avLst/>
            </a:prstGeom>
            <a:noFill/>
          </p:spPr>
          <p:txBody>
            <a:bodyPr wrap="square">
              <a:spAutoFit/>
            </a:bodyPr>
            <a:lstStyle/>
            <a:p>
              <a:r>
                <a:rPr lang="en-IN" sz="14000" dirty="0">
                  <a:latin typeface="Arial Black" panose="020B0A04020102020204" pitchFamily="34" charset="0"/>
                </a:rPr>
                <a:t>WELCOME</a:t>
              </a:r>
            </a:p>
          </p:txBody>
        </p:sp>
        <p:sp>
          <p:nvSpPr>
            <p:cNvPr id="4" name="TextBox 3">
              <a:extLst>
                <a:ext uri="{FF2B5EF4-FFF2-40B4-BE49-F238E27FC236}">
                  <a16:creationId xmlns:a16="http://schemas.microsoft.com/office/drawing/2014/main" id="{1D19984C-72EF-AA2A-B1EF-4FC406A2AE87}"/>
                </a:ext>
              </a:extLst>
            </p:cNvPr>
            <p:cNvSpPr txBox="1"/>
            <p:nvPr/>
          </p:nvSpPr>
          <p:spPr>
            <a:xfrm rot="10800000">
              <a:off x="811411" y="3191381"/>
              <a:ext cx="10569178" cy="2246769"/>
            </a:xfrm>
            <a:prstGeom prst="rect">
              <a:avLst/>
            </a:prstGeom>
            <a:noFill/>
          </p:spPr>
          <p:txBody>
            <a:bodyPr wrap="square">
              <a:spAutoFit/>
            </a:bodyPr>
            <a:lstStyle/>
            <a:p>
              <a:r>
                <a:rPr lang="en-IN" sz="14000" dirty="0">
                  <a:ln>
                    <a:solidFill>
                      <a:schemeClr val="tx1"/>
                    </a:solidFill>
                  </a:ln>
                  <a:noFill/>
                  <a:latin typeface="Arial Black" panose="020B0A04020102020204" pitchFamily="34" charset="0"/>
                </a:rPr>
                <a:t>WELCOME</a:t>
              </a:r>
            </a:p>
          </p:txBody>
        </p:sp>
      </p:grpSp>
    </p:spTree>
    <p:extLst>
      <p:ext uri="{BB962C8B-B14F-4D97-AF65-F5344CB8AC3E}">
        <p14:creationId xmlns:p14="http://schemas.microsoft.com/office/powerpoint/2010/main" val="2260420897"/>
      </p:ext>
    </p:extLst>
  </p:cSld>
  <p:clrMapOvr>
    <a:masterClrMapping/>
  </p:clrMapOvr>
  <mc:AlternateContent xmlns:mc="http://schemas.openxmlformats.org/markup-compatibility/2006" xmlns:p14="http://schemas.microsoft.com/office/powerpoint/2010/main">
    <mc:Choice Requires="p14">
      <p:transition spd="slow" p14:dur="2000" advClick="0" advTm="260"/>
    </mc:Choice>
    <mc:Fallback xmlns="">
      <p:transition spd="slow" advClick="0" advTm="26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D3D432-00E2-91B2-BE51-E39E128B828E}"/>
              </a:ext>
            </a:extLst>
          </p:cNvPr>
          <p:cNvSpPr txBox="1"/>
          <p:nvPr/>
        </p:nvSpPr>
        <p:spPr>
          <a:xfrm>
            <a:off x="-2930128" y="2705606"/>
            <a:ext cx="9230916" cy="1938992"/>
          </a:xfrm>
          <a:prstGeom prst="rect">
            <a:avLst/>
          </a:prstGeom>
          <a:noFill/>
        </p:spPr>
        <p:txBody>
          <a:bodyPr wrap="square">
            <a:spAutoFit/>
          </a:bodyPr>
          <a:lstStyle/>
          <a:p>
            <a:r>
              <a:rPr lang="en-IN" sz="12000" dirty="0">
                <a:latin typeface="Arial Black" panose="020B0A04020102020204" pitchFamily="34" charset="0"/>
              </a:rPr>
              <a:t>WELCOME</a:t>
            </a:r>
          </a:p>
        </p:txBody>
      </p:sp>
    </p:spTree>
    <p:extLst>
      <p:ext uri="{BB962C8B-B14F-4D97-AF65-F5344CB8AC3E}">
        <p14:creationId xmlns:p14="http://schemas.microsoft.com/office/powerpoint/2010/main" val="1346233273"/>
      </p:ext>
    </p:extLst>
  </p:cSld>
  <p:clrMapOvr>
    <a:masterClrMapping/>
  </p:clrMapOvr>
  <mc:AlternateContent xmlns:mc="http://schemas.openxmlformats.org/markup-compatibility/2006" xmlns:p14="http://schemas.microsoft.com/office/powerpoint/2010/main">
    <mc:Choice Requires="p14">
      <p:transition spd="slow" p14:dur="2000" advClick="0" advTm="260"/>
    </mc:Choice>
    <mc:Fallback xmlns="">
      <p:transition spd="slow" advClick="0" advTm="26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C1785B-2E85-035B-D5E9-BB8624361E66}"/>
              </a:ext>
            </a:extLst>
          </p:cNvPr>
          <p:cNvSpPr txBox="1"/>
          <p:nvPr/>
        </p:nvSpPr>
        <p:spPr>
          <a:xfrm>
            <a:off x="7647384" y="2419856"/>
            <a:ext cx="7325915" cy="1569660"/>
          </a:xfrm>
          <a:prstGeom prst="rect">
            <a:avLst/>
          </a:prstGeom>
          <a:noFill/>
        </p:spPr>
        <p:txBody>
          <a:bodyPr wrap="square">
            <a:spAutoFit/>
          </a:bodyPr>
          <a:lstStyle/>
          <a:p>
            <a:r>
              <a:rPr lang="en-IN" sz="9600" dirty="0">
                <a:latin typeface="Arial Black" panose="020B0A04020102020204" pitchFamily="34" charset="0"/>
              </a:rPr>
              <a:t>WELCOME</a:t>
            </a:r>
          </a:p>
        </p:txBody>
      </p:sp>
      <p:sp>
        <p:nvSpPr>
          <p:cNvPr id="7" name="TextBox 6">
            <a:extLst>
              <a:ext uri="{FF2B5EF4-FFF2-40B4-BE49-F238E27FC236}">
                <a16:creationId xmlns:a16="http://schemas.microsoft.com/office/drawing/2014/main" id="{696972A4-AC3E-FAB6-C955-6036FBEF6387}"/>
              </a:ext>
            </a:extLst>
          </p:cNvPr>
          <p:cNvSpPr txBox="1"/>
          <p:nvPr/>
        </p:nvSpPr>
        <p:spPr>
          <a:xfrm rot="10800000">
            <a:off x="6709766" y="3429000"/>
            <a:ext cx="7925990" cy="1569660"/>
          </a:xfrm>
          <a:prstGeom prst="rect">
            <a:avLst/>
          </a:prstGeom>
          <a:noFill/>
        </p:spPr>
        <p:txBody>
          <a:bodyPr wrap="square">
            <a:spAutoFit/>
          </a:bodyPr>
          <a:lstStyle/>
          <a:p>
            <a:r>
              <a:rPr lang="en-IN" sz="9600" dirty="0">
                <a:ln>
                  <a:solidFill>
                    <a:schemeClr val="tx1"/>
                  </a:solidFill>
                </a:ln>
                <a:noFill/>
                <a:latin typeface="Arial Black" panose="020B0A04020102020204" pitchFamily="34" charset="0"/>
              </a:rPr>
              <a:t>WELCOME</a:t>
            </a:r>
          </a:p>
        </p:txBody>
      </p:sp>
    </p:spTree>
    <p:extLst>
      <p:ext uri="{BB962C8B-B14F-4D97-AF65-F5344CB8AC3E}">
        <p14:creationId xmlns:p14="http://schemas.microsoft.com/office/powerpoint/2010/main" val="1484627784"/>
      </p:ext>
    </p:extLst>
  </p:cSld>
  <p:clrMapOvr>
    <a:masterClrMapping/>
  </p:clrMapOvr>
  <mc:AlternateContent xmlns:mc="http://schemas.openxmlformats.org/markup-compatibility/2006" xmlns:p14="http://schemas.microsoft.com/office/powerpoint/2010/main">
    <mc:Choice Requires="p14">
      <p:transition spd="slow" p14:dur="2000" advClick="0" advTm="260"/>
    </mc:Choice>
    <mc:Fallback xmlns="">
      <p:transition spd="slow" advClick="0" advTm="26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10F6C5-16EF-E2CA-07CF-DF5C3A95EC71}"/>
              </a:ext>
            </a:extLst>
          </p:cNvPr>
          <p:cNvSpPr/>
          <p:nvPr/>
        </p:nvSpPr>
        <p:spPr>
          <a:xfrm>
            <a:off x="-371475" y="-271463"/>
            <a:ext cx="12730163" cy="73294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1C1FEB5-9EB8-FC1B-7198-D657B3AC421C}"/>
              </a:ext>
            </a:extLst>
          </p:cNvPr>
          <p:cNvSpPr txBox="1"/>
          <p:nvPr/>
        </p:nvSpPr>
        <p:spPr>
          <a:xfrm>
            <a:off x="2200275" y="2705725"/>
            <a:ext cx="7791450" cy="1200329"/>
          </a:xfrm>
          <a:prstGeom prst="rect">
            <a:avLst/>
          </a:prstGeom>
          <a:noFill/>
        </p:spPr>
        <p:txBody>
          <a:bodyPr wrap="square" rtlCol="0">
            <a:spAutoFit/>
          </a:bodyPr>
          <a:lstStyle/>
          <a:p>
            <a:pPr algn="ctr"/>
            <a:r>
              <a:rPr lang="en-IN" sz="7200" dirty="0">
                <a:solidFill>
                  <a:schemeClr val="bg1"/>
                </a:solidFill>
                <a:latin typeface="Arial Black" panose="020B0A04020102020204" pitchFamily="34" charset="0"/>
              </a:rPr>
              <a:t>WELCOME</a:t>
            </a:r>
          </a:p>
        </p:txBody>
      </p:sp>
    </p:spTree>
    <p:extLst>
      <p:ext uri="{BB962C8B-B14F-4D97-AF65-F5344CB8AC3E}">
        <p14:creationId xmlns:p14="http://schemas.microsoft.com/office/powerpoint/2010/main" val="357568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EE9CE8-9278-AB14-6512-CC9421D3C905}"/>
              </a:ext>
            </a:extLst>
          </p:cNvPr>
          <p:cNvSpPr/>
          <p:nvPr/>
        </p:nvSpPr>
        <p:spPr>
          <a:xfrm>
            <a:off x="-201930" y="-240030"/>
            <a:ext cx="12595860" cy="733806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53765FFB-4C69-5E60-F312-5723C82D8C9E}"/>
              </a:ext>
            </a:extLst>
          </p:cNvPr>
          <p:cNvSpPr txBox="1"/>
          <p:nvPr/>
        </p:nvSpPr>
        <p:spPr>
          <a:xfrm>
            <a:off x="514350" y="742950"/>
            <a:ext cx="4263390" cy="923330"/>
          </a:xfrm>
          <a:prstGeom prst="rect">
            <a:avLst/>
          </a:prstGeom>
          <a:noFill/>
        </p:spPr>
        <p:txBody>
          <a:bodyPr wrap="square" rtlCol="0">
            <a:spAutoFit/>
          </a:bodyPr>
          <a:lstStyle/>
          <a:p>
            <a:r>
              <a:rPr lang="en-IN" sz="5400" dirty="0">
                <a:solidFill>
                  <a:schemeClr val="bg2"/>
                </a:solidFill>
                <a:latin typeface="Segoe UI Black" panose="020B0A02040204020203" pitchFamily="34" charset="0"/>
                <a:ea typeface="Segoe UI Black" panose="020B0A02040204020203" pitchFamily="34" charset="0"/>
              </a:rPr>
              <a:t>CONTENTS</a:t>
            </a:r>
          </a:p>
        </p:txBody>
      </p:sp>
      <p:sp>
        <p:nvSpPr>
          <p:cNvPr id="25" name="Rectangle: Rounded Corners 24">
            <a:extLst>
              <a:ext uri="{FF2B5EF4-FFF2-40B4-BE49-F238E27FC236}">
                <a16:creationId xmlns:a16="http://schemas.microsoft.com/office/drawing/2014/main" id="{6D821EE8-1C58-55B1-130B-1069C51EC2B3}"/>
              </a:ext>
            </a:extLst>
          </p:cNvPr>
          <p:cNvSpPr/>
          <p:nvPr/>
        </p:nvSpPr>
        <p:spPr>
          <a:xfrm>
            <a:off x="386715" y="2564000"/>
            <a:ext cx="2937510" cy="4271140"/>
          </a:xfrm>
          <a:prstGeom prst="roundRect">
            <a:avLst/>
          </a:prstGeom>
          <a:solidFill>
            <a:srgbClr val="E62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6" name="Group 25">
            <a:extLst>
              <a:ext uri="{FF2B5EF4-FFF2-40B4-BE49-F238E27FC236}">
                <a16:creationId xmlns:a16="http://schemas.microsoft.com/office/drawing/2014/main" id="{661492C3-7FE1-5B56-86C9-993E4D17B7C1}"/>
              </a:ext>
            </a:extLst>
          </p:cNvPr>
          <p:cNvGrpSpPr/>
          <p:nvPr/>
        </p:nvGrpSpPr>
        <p:grpSpPr>
          <a:xfrm>
            <a:off x="386715" y="2649261"/>
            <a:ext cx="2937510" cy="4065417"/>
            <a:chOff x="514350" y="2649261"/>
            <a:chExt cx="2937510" cy="4065417"/>
          </a:xfrm>
        </p:grpSpPr>
        <p:sp>
          <p:nvSpPr>
            <p:cNvPr id="4" name="TextBox 3">
              <a:extLst>
                <a:ext uri="{FF2B5EF4-FFF2-40B4-BE49-F238E27FC236}">
                  <a16:creationId xmlns:a16="http://schemas.microsoft.com/office/drawing/2014/main" id="{1DCC7DC1-98A9-8572-086A-A999C33EDAC9}"/>
                </a:ext>
              </a:extLst>
            </p:cNvPr>
            <p:cNvSpPr txBox="1"/>
            <p:nvPr/>
          </p:nvSpPr>
          <p:spPr>
            <a:xfrm>
              <a:off x="514350" y="2649261"/>
              <a:ext cx="628650" cy="584775"/>
            </a:xfrm>
            <a:prstGeom prst="rect">
              <a:avLst/>
            </a:prstGeom>
            <a:noFill/>
          </p:spPr>
          <p:txBody>
            <a:bodyPr wrap="square" rtlCol="0">
              <a:spAutoFit/>
            </a:bodyPr>
            <a:lstStyle/>
            <a:p>
              <a:r>
                <a:rPr lang="en-IN" sz="3200" b="1" dirty="0"/>
                <a:t>01</a:t>
              </a:r>
            </a:p>
          </p:txBody>
        </p:sp>
        <p:sp>
          <p:nvSpPr>
            <p:cNvPr id="5" name="TextBox 4">
              <a:extLst>
                <a:ext uri="{FF2B5EF4-FFF2-40B4-BE49-F238E27FC236}">
                  <a16:creationId xmlns:a16="http://schemas.microsoft.com/office/drawing/2014/main" id="{71E89797-F2C8-E22F-D006-4D3C98ECB25B}"/>
                </a:ext>
              </a:extLst>
            </p:cNvPr>
            <p:cNvSpPr txBox="1"/>
            <p:nvPr/>
          </p:nvSpPr>
          <p:spPr>
            <a:xfrm>
              <a:off x="514350" y="3606135"/>
              <a:ext cx="2937510" cy="3108543"/>
            </a:xfrm>
            <a:prstGeom prst="rect">
              <a:avLst/>
            </a:prstGeom>
            <a:noFill/>
          </p:spPr>
          <p:txBody>
            <a:bodyPr wrap="square" rtlCol="0">
              <a:spAutoFit/>
            </a:bodyPr>
            <a:lstStyle/>
            <a:p>
              <a:r>
                <a:rPr lang="en-IN" sz="2800" b="1" dirty="0"/>
                <a:t>INTRO AND BRIEF</a:t>
              </a:r>
            </a:p>
            <a:p>
              <a:endParaRPr lang="en-IN" sz="2800" b="1" dirty="0"/>
            </a:p>
            <a:p>
              <a:r>
                <a:rPr lang="en-IN" sz="2800" b="1" dirty="0"/>
                <a:t>HERE WE WILL DISCUSS ABOUT THE COMPANY AND SOME OTHER DETAILS</a:t>
              </a:r>
            </a:p>
          </p:txBody>
        </p:sp>
      </p:grpSp>
    </p:spTree>
    <p:extLst>
      <p:ext uri="{BB962C8B-B14F-4D97-AF65-F5344CB8AC3E}">
        <p14:creationId xmlns:p14="http://schemas.microsoft.com/office/powerpoint/2010/main" val="362544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EE9CE8-9278-AB14-6512-CC9421D3C905}"/>
              </a:ext>
            </a:extLst>
          </p:cNvPr>
          <p:cNvSpPr/>
          <p:nvPr/>
        </p:nvSpPr>
        <p:spPr>
          <a:xfrm>
            <a:off x="-201930" y="-240030"/>
            <a:ext cx="12595860" cy="733806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3765FFB-4C69-5E60-F312-5723C82D8C9E}"/>
              </a:ext>
            </a:extLst>
          </p:cNvPr>
          <p:cNvSpPr txBox="1"/>
          <p:nvPr/>
        </p:nvSpPr>
        <p:spPr>
          <a:xfrm>
            <a:off x="514350" y="742950"/>
            <a:ext cx="4263390" cy="923330"/>
          </a:xfrm>
          <a:prstGeom prst="rect">
            <a:avLst/>
          </a:prstGeom>
          <a:noFill/>
        </p:spPr>
        <p:txBody>
          <a:bodyPr wrap="square" rtlCol="0">
            <a:spAutoFit/>
          </a:bodyPr>
          <a:lstStyle/>
          <a:p>
            <a:r>
              <a:rPr lang="en-IN" sz="5400" dirty="0">
                <a:solidFill>
                  <a:schemeClr val="bg2"/>
                </a:solidFill>
                <a:latin typeface="Segoe UI Black" panose="020B0A02040204020203" pitchFamily="34" charset="0"/>
                <a:ea typeface="Segoe UI Black" panose="020B0A02040204020203" pitchFamily="34" charset="0"/>
              </a:rPr>
              <a:t>CONTENTS</a:t>
            </a:r>
          </a:p>
        </p:txBody>
      </p:sp>
      <p:grpSp>
        <p:nvGrpSpPr>
          <p:cNvPr id="26" name="Group 25">
            <a:extLst>
              <a:ext uri="{FF2B5EF4-FFF2-40B4-BE49-F238E27FC236}">
                <a16:creationId xmlns:a16="http://schemas.microsoft.com/office/drawing/2014/main" id="{661492C3-7FE1-5B56-86C9-993E4D17B7C1}"/>
              </a:ext>
            </a:extLst>
          </p:cNvPr>
          <p:cNvGrpSpPr/>
          <p:nvPr/>
        </p:nvGrpSpPr>
        <p:grpSpPr>
          <a:xfrm>
            <a:off x="514350" y="2649261"/>
            <a:ext cx="2937510" cy="4065417"/>
            <a:chOff x="514350" y="2649261"/>
            <a:chExt cx="2937510" cy="4065417"/>
          </a:xfrm>
        </p:grpSpPr>
        <p:sp>
          <p:nvSpPr>
            <p:cNvPr id="4" name="TextBox 3">
              <a:extLst>
                <a:ext uri="{FF2B5EF4-FFF2-40B4-BE49-F238E27FC236}">
                  <a16:creationId xmlns:a16="http://schemas.microsoft.com/office/drawing/2014/main" id="{1DCC7DC1-98A9-8572-086A-A999C33EDAC9}"/>
                </a:ext>
              </a:extLst>
            </p:cNvPr>
            <p:cNvSpPr txBox="1"/>
            <p:nvPr/>
          </p:nvSpPr>
          <p:spPr>
            <a:xfrm>
              <a:off x="514350" y="2649261"/>
              <a:ext cx="628650" cy="584775"/>
            </a:xfrm>
            <a:prstGeom prst="rect">
              <a:avLst/>
            </a:prstGeom>
            <a:noFill/>
          </p:spPr>
          <p:txBody>
            <a:bodyPr wrap="square" rtlCol="0">
              <a:spAutoFit/>
            </a:bodyPr>
            <a:lstStyle/>
            <a:p>
              <a:r>
                <a:rPr lang="en-IN" sz="3200" dirty="0">
                  <a:solidFill>
                    <a:schemeClr val="bg2"/>
                  </a:solidFill>
                </a:rPr>
                <a:t>01</a:t>
              </a:r>
            </a:p>
          </p:txBody>
        </p:sp>
        <p:sp>
          <p:nvSpPr>
            <p:cNvPr id="5" name="TextBox 4">
              <a:extLst>
                <a:ext uri="{FF2B5EF4-FFF2-40B4-BE49-F238E27FC236}">
                  <a16:creationId xmlns:a16="http://schemas.microsoft.com/office/drawing/2014/main" id="{71E89797-F2C8-E22F-D006-4D3C98ECB25B}"/>
                </a:ext>
              </a:extLst>
            </p:cNvPr>
            <p:cNvSpPr txBox="1"/>
            <p:nvPr/>
          </p:nvSpPr>
          <p:spPr>
            <a:xfrm>
              <a:off x="514350" y="3606135"/>
              <a:ext cx="2937510" cy="3108543"/>
            </a:xfrm>
            <a:prstGeom prst="rect">
              <a:avLst/>
            </a:prstGeom>
            <a:noFill/>
          </p:spPr>
          <p:txBody>
            <a:bodyPr wrap="square" rtlCol="0">
              <a:spAutoFit/>
            </a:bodyPr>
            <a:lstStyle/>
            <a:p>
              <a:r>
                <a:rPr lang="en-IN" sz="2800" dirty="0">
                  <a:solidFill>
                    <a:schemeClr val="bg2"/>
                  </a:solidFill>
                </a:rPr>
                <a:t>INTRO AND BRIEF</a:t>
              </a:r>
            </a:p>
            <a:p>
              <a:endParaRPr lang="en-IN" sz="2800" dirty="0">
                <a:solidFill>
                  <a:schemeClr val="bg2"/>
                </a:solidFill>
              </a:endParaRPr>
            </a:p>
            <a:p>
              <a:r>
                <a:rPr lang="en-IN" sz="2800" dirty="0">
                  <a:solidFill>
                    <a:schemeClr val="bg2"/>
                  </a:solidFill>
                </a:rPr>
                <a:t>XXXXXXXXXXXXXXXXXXXXXXXXXXXXXXXXXXXXXXXXXXXXXXXXXXXXXXXXXXXXXXXXXXXXXX</a:t>
              </a:r>
            </a:p>
          </p:txBody>
        </p:sp>
      </p:grpSp>
      <p:sp>
        <p:nvSpPr>
          <p:cNvPr id="25" name="Rectangle: Rounded Corners 24">
            <a:extLst>
              <a:ext uri="{FF2B5EF4-FFF2-40B4-BE49-F238E27FC236}">
                <a16:creationId xmlns:a16="http://schemas.microsoft.com/office/drawing/2014/main" id="{6D821EE8-1C58-55B1-130B-1069C51EC2B3}"/>
              </a:ext>
            </a:extLst>
          </p:cNvPr>
          <p:cNvSpPr/>
          <p:nvPr/>
        </p:nvSpPr>
        <p:spPr>
          <a:xfrm>
            <a:off x="3343277" y="2564000"/>
            <a:ext cx="2937510" cy="4271140"/>
          </a:xfrm>
          <a:prstGeom prst="roundRect">
            <a:avLst/>
          </a:prstGeom>
          <a:solidFill>
            <a:srgbClr val="1DEB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7" name="Group 26">
            <a:extLst>
              <a:ext uri="{FF2B5EF4-FFF2-40B4-BE49-F238E27FC236}">
                <a16:creationId xmlns:a16="http://schemas.microsoft.com/office/drawing/2014/main" id="{D73CF145-6395-6ABC-E62D-D9842D81DBE7}"/>
              </a:ext>
            </a:extLst>
          </p:cNvPr>
          <p:cNvGrpSpPr/>
          <p:nvPr/>
        </p:nvGrpSpPr>
        <p:grpSpPr>
          <a:xfrm>
            <a:off x="3361373" y="2635526"/>
            <a:ext cx="2937510" cy="4076670"/>
            <a:chOff x="3451860" y="2613393"/>
            <a:chExt cx="2937510" cy="4076670"/>
          </a:xfrm>
        </p:grpSpPr>
        <p:sp>
          <p:nvSpPr>
            <p:cNvPr id="15" name="TextBox 14">
              <a:extLst>
                <a:ext uri="{FF2B5EF4-FFF2-40B4-BE49-F238E27FC236}">
                  <a16:creationId xmlns:a16="http://schemas.microsoft.com/office/drawing/2014/main" id="{8E97BB52-E8A0-5A01-AEEC-0B41A1312C03}"/>
                </a:ext>
              </a:extLst>
            </p:cNvPr>
            <p:cNvSpPr txBox="1"/>
            <p:nvPr/>
          </p:nvSpPr>
          <p:spPr>
            <a:xfrm>
              <a:off x="3451860" y="3581520"/>
              <a:ext cx="2937510" cy="3108543"/>
            </a:xfrm>
            <a:prstGeom prst="rect">
              <a:avLst/>
            </a:prstGeom>
            <a:noFill/>
          </p:spPr>
          <p:txBody>
            <a:bodyPr wrap="square" rtlCol="0">
              <a:spAutoFit/>
            </a:bodyPr>
            <a:lstStyle/>
            <a:p>
              <a:r>
                <a:rPr lang="en-IN" sz="2800" b="1" dirty="0"/>
                <a:t>ROLE AND EXP…</a:t>
              </a:r>
            </a:p>
            <a:p>
              <a:endParaRPr lang="en-IN" sz="2800" b="1" dirty="0"/>
            </a:p>
            <a:p>
              <a:r>
                <a:rPr lang="en-IN" sz="2800" b="1" dirty="0"/>
                <a:t>WE WILL DISCUSS ABOUT THE  ROLE AS AN INTERN &amp; THE EXPERIENCE GAINED</a:t>
              </a:r>
            </a:p>
          </p:txBody>
        </p:sp>
        <p:sp>
          <p:nvSpPr>
            <p:cNvPr id="22" name="TextBox 21">
              <a:extLst>
                <a:ext uri="{FF2B5EF4-FFF2-40B4-BE49-F238E27FC236}">
                  <a16:creationId xmlns:a16="http://schemas.microsoft.com/office/drawing/2014/main" id="{2356EDC3-3E5B-DC10-BA7B-B83070A0138C}"/>
                </a:ext>
              </a:extLst>
            </p:cNvPr>
            <p:cNvSpPr txBox="1"/>
            <p:nvPr/>
          </p:nvSpPr>
          <p:spPr>
            <a:xfrm>
              <a:off x="3451860" y="2613393"/>
              <a:ext cx="628650" cy="584775"/>
            </a:xfrm>
            <a:prstGeom prst="rect">
              <a:avLst/>
            </a:prstGeom>
            <a:noFill/>
          </p:spPr>
          <p:txBody>
            <a:bodyPr wrap="square" rtlCol="0">
              <a:spAutoFit/>
            </a:bodyPr>
            <a:lstStyle/>
            <a:p>
              <a:r>
                <a:rPr lang="en-IN" sz="3200" b="1" dirty="0"/>
                <a:t>02</a:t>
              </a:r>
            </a:p>
          </p:txBody>
        </p:sp>
      </p:grpSp>
    </p:spTree>
    <p:extLst>
      <p:ext uri="{BB962C8B-B14F-4D97-AF65-F5344CB8AC3E}">
        <p14:creationId xmlns:p14="http://schemas.microsoft.com/office/powerpoint/2010/main" val="1798340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EE9CE8-9278-AB14-6512-CC9421D3C905}"/>
              </a:ext>
            </a:extLst>
          </p:cNvPr>
          <p:cNvSpPr/>
          <p:nvPr/>
        </p:nvSpPr>
        <p:spPr>
          <a:xfrm>
            <a:off x="-201930" y="-240030"/>
            <a:ext cx="12595860" cy="733806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3765FFB-4C69-5E60-F312-5723C82D8C9E}"/>
              </a:ext>
            </a:extLst>
          </p:cNvPr>
          <p:cNvSpPr txBox="1"/>
          <p:nvPr/>
        </p:nvSpPr>
        <p:spPr>
          <a:xfrm>
            <a:off x="514350" y="742950"/>
            <a:ext cx="4263390" cy="923330"/>
          </a:xfrm>
          <a:prstGeom prst="rect">
            <a:avLst/>
          </a:prstGeom>
          <a:noFill/>
        </p:spPr>
        <p:txBody>
          <a:bodyPr wrap="square" rtlCol="0">
            <a:spAutoFit/>
          </a:bodyPr>
          <a:lstStyle/>
          <a:p>
            <a:r>
              <a:rPr lang="en-IN" sz="5400" dirty="0">
                <a:solidFill>
                  <a:schemeClr val="bg2"/>
                </a:solidFill>
                <a:latin typeface="Segoe UI Black" panose="020B0A02040204020203" pitchFamily="34" charset="0"/>
                <a:ea typeface="Segoe UI Black" panose="020B0A02040204020203" pitchFamily="34" charset="0"/>
              </a:rPr>
              <a:t>CONTENTS</a:t>
            </a:r>
          </a:p>
        </p:txBody>
      </p:sp>
      <p:grpSp>
        <p:nvGrpSpPr>
          <p:cNvPr id="26" name="Group 25">
            <a:extLst>
              <a:ext uri="{FF2B5EF4-FFF2-40B4-BE49-F238E27FC236}">
                <a16:creationId xmlns:a16="http://schemas.microsoft.com/office/drawing/2014/main" id="{661492C3-7FE1-5B56-86C9-993E4D17B7C1}"/>
              </a:ext>
            </a:extLst>
          </p:cNvPr>
          <p:cNvGrpSpPr/>
          <p:nvPr/>
        </p:nvGrpSpPr>
        <p:grpSpPr>
          <a:xfrm>
            <a:off x="514350" y="2649261"/>
            <a:ext cx="2937510" cy="4065417"/>
            <a:chOff x="514350" y="2649261"/>
            <a:chExt cx="2937510" cy="4065417"/>
          </a:xfrm>
        </p:grpSpPr>
        <p:sp>
          <p:nvSpPr>
            <p:cNvPr id="4" name="TextBox 3">
              <a:extLst>
                <a:ext uri="{FF2B5EF4-FFF2-40B4-BE49-F238E27FC236}">
                  <a16:creationId xmlns:a16="http://schemas.microsoft.com/office/drawing/2014/main" id="{1DCC7DC1-98A9-8572-086A-A999C33EDAC9}"/>
                </a:ext>
              </a:extLst>
            </p:cNvPr>
            <p:cNvSpPr txBox="1"/>
            <p:nvPr/>
          </p:nvSpPr>
          <p:spPr>
            <a:xfrm>
              <a:off x="514350" y="2649261"/>
              <a:ext cx="628650" cy="584775"/>
            </a:xfrm>
            <a:prstGeom prst="rect">
              <a:avLst/>
            </a:prstGeom>
            <a:noFill/>
          </p:spPr>
          <p:txBody>
            <a:bodyPr wrap="square" rtlCol="0">
              <a:spAutoFit/>
            </a:bodyPr>
            <a:lstStyle/>
            <a:p>
              <a:r>
                <a:rPr lang="en-IN" sz="3200" dirty="0">
                  <a:solidFill>
                    <a:schemeClr val="bg2"/>
                  </a:solidFill>
                </a:rPr>
                <a:t>01</a:t>
              </a:r>
            </a:p>
          </p:txBody>
        </p:sp>
        <p:sp>
          <p:nvSpPr>
            <p:cNvPr id="5" name="TextBox 4">
              <a:extLst>
                <a:ext uri="{FF2B5EF4-FFF2-40B4-BE49-F238E27FC236}">
                  <a16:creationId xmlns:a16="http://schemas.microsoft.com/office/drawing/2014/main" id="{71E89797-F2C8-E22F-D006-4D3C98ECB25B}"/>
                </a:ext>
              </a:extLst>
            </p:cNvPr>
            <p:cNvSpPr txBox="1"/>
            <p:nvPr/>
          </p:nvSpPr>
          <p:spPr>
            <a:xfrm>
              <a:off x="514350" y="3606135"/>
              <a:ext cx="2937510" cy="3108543"/>
            </a:xfrm>
            <a:prstGeom prst="rect">
              <a:avLst/>
            </a:prstGeom>
            <a:noFill/>
          </p:spPr>
          <p:txBody>
            <a:bodyPr wrap="square" rtlCol="0">
              <a:spAutoFit/>
            </a:bodyPr>
            <a:lstStyle/>
            <a:p>
              <a:r>
                <a:rPr lang="en-IN" sz="2800" dirty="0">
                  <a:solidFill>
                    <a:schemeClr val="bg2"/>
                  </a:solidFill>
                </a:rPr>
                <a:t>INTRO AND BRIEF</a:t>
              </a:r>
            </a:p>
            <a:p>
              <a:endParaRPr lang="en-IN" sz="2800" dirty="0">
                <a:solidFill>
                  <a:schemeClr val="bg2"/>
                </a:solidFill>
              </a:endParaRPr>
            </a:p>
            <a:p>
              <a:r>
                <a:rPr lang="en-IN" sz="2800" dirty="0">
                  <a:solidFill>
                    <a:schemeClr val="bg2"/>
                  </a:solidFill>
                </a:rPr>
                <a:t>XXXXXXXXXXXXXXXXXXXXXXXXXXXXXXXXXXXXXXXXXXXXXXXXXXXXXXXXXXXXXXXXXXXXXX</a:t>
              </a:r>
            </a:p>
          </p:txBody>
        </p:sp>
      </p:grpSp>
      <p:sp>
        <p:nvSpPr>
          <p:cNvPr id="25" name="Rectangle: Rounded Corners 24">
            <a:extLst>
              <a:ext uri="{FF2B5EF4-FFF2-40B4-BE49-F238E27FC236}">
                <a16:creationId xmlns:a16="http://schemas.microsoft.com/office/drawing/2014/main" id="{6D821EE8-1C58-55B1-130B-1069C51EC2B3}"/>
              </a:ext>
            </a:extLst>
          </p:cNvPr>
          <p:cNvSpPr/>
          <p:nvPr/>
        </p:nvSpPr>
        <p:spPr>
          <a:xfrm>
            <a:off x="6316980" y="2529073"/>
            <a:ext cx="2937510" cy="4271140"/>
          </a:xfrm>
          <a:prstGeom prst="roundRect">
            <a:avLst/>
          </a:prstGeom>
          <a:solidFill>
            <a:srgbClr val="1DE1E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7" name="Group 26">
            <a:extLst>
              <a:ext uri="{FF2B5EF4-FFF2-40B4-BE49-F238E27FC236}">
                <a16:creationId xmlns:a16="http://schemas.microsoft.com/office/drawing/2014/main" id="{D73CF145-6395-6ABC-E62D-D9842D81DBE7}"/>
              </a:ext>
            </a:extLst>
          </p:cNvPr>
          <p:cNvGrpSpPr/>
          <p:nvPr/>
        </p:nvGrpSpPr>
        <p:grpSpPr>
          <a:xfrm>
            <a:off x="3451860" y="2613393"/>
            <a:ext cx="2937510" cy="4076670"/>
            <a:chOff x="3451860" y="2613393"/>
            <a:chExt cx="2937510" cy="4076670"/>
          </a:xfrm>
        </p:grpSpPr>
        <p:sp>
          <p:nvSpPr>
            <p:cNvPr id="15" name="TextBox 14">
              <a:extLst>
                <a:ext uri="{FF2B5EF4-FFF2-40B4-BE49-F238E27FC236}">
                  <a16:creationId xmlns:a16="http://schemas.microsoft.com/office/drawing/2014/main" id="{8E97BB52-E8A0-5A01-AEEC-0B41A1312C03}"/>
                </a:ext>
              </a:extLst>
            </p:cNvPr>
            <p:cNvSpPr txBox="1"/>
            <p:nvPr/>
          </p:nvSpPr>
          <p:spPr>
            <a:xfrm>
              <a:off x="3451860" y="3581520"/>
              <a:ext cx="2937510" cy="3108543"/>
            </a:xfrm>
            <a:prstGeom prst="rect">
              <a:avLst/>
            </a:prstGeom>
            <a:noFill/>
          </p:spPr>
          <p:txBody>
            <a:bodyPr wrap="square" rtlCol="0">
              <a:spAutoFit/>
            </a:bodyPr>
            <a:lstStyle/>
            <a:p>
              <a:r>
                <a:rPr lang="en-IN" sz="2800" dirty="0">
                  <a:solidFill>
                    <a:schemeClr val="bg2"/>
                  </a:solidFill>
                </a:rPr>
                <a:t>ROLE AND EXP…</a:t>
              </a:r>
            </a:p>
            <a:p>
              <a:endParaRPr lang="en-IN" sz="2800" dirty="0">
                <a:solidFill>
                  <a:schemeClr val="bg2"/>
                </a:solidFill>
              </a:endParaRPr>
            </a:p>
            <a:p>
              <a:r>
                <a:rPr lang="en-IN" sz="2800" dirty="0">
                  <a:solidFill>
                    <a:schemeClr val="bg2"/>
                  </a:solidFill>
                </a:rPr>
                <a:t>XXXXXXXXXXXXXXXXXXXXXXXXXXXXXXXXXXXXXXXXXXXXXXXXXXXXXXXXXXXXXXXXXXXXXX</a:t>
              </a:r>
            </a:p>
          </p:txBody>
        </p:sp>
        <p:sp>
          <p:nvSpPr>
            <p:cNvPr id="22" name="TextBox 21">
              <a:extLst>
                <a:ext uri="{FF2B5EF4-FFF2-40B4-BE49-F238E27FC236}">
                  <a16:creationId xmlns:a16="http://schemas.microsoft.com/office/drawing/2014/main" id="{2356EDC3-3E5B-DC10-BA7B-B83070A0138C}"/>
                </a:ext>
              </a:extLst>
            </p:cNvPr>
            <p:cNvSpPr txBox="1"/>
            <p:nvPr/>
          </p:nvSpPr>
          <p:spPr>
            <a:xfrm>
              <a:off x="3451860" y="2613393"/>
              <a:ext cx="628650" cy="584775"/>
            </a:xfrm>
            <a:prstGeom prst="rect">
              <a:avLst/>
            </a:prstGeom>
            <a:noFill/>
          </p:spPr>
          <p:txBody>
            <a:bodyPr wrap="square" rtlCol="0">
              <a:spAutoFit/>
            </a:bodyPr>
            <a:lstStyle/>
            <a:p>
              <a:r>
                <a:rPr lang="en-IN" sz="3200" dirty="0">
                  <a:solidFill>
                    <a:schemeClr val="bg2"/>
                  </a:solidFill>
                </a:rPr>
                <a:t>02</a:t>
              </a:r>
            </a:p>
          </p:txBody>
        </p:sp>
      </p:grpSp>
      <p:grpSp>
        <p:nvGrpSpPr>
          <p:cNvPr id="28" name="Group 27">
            <a:extLst>
              <a:ext uri="{FF2B5EF4-FFF2-40B4-BE49-F238E27FC236}">
                <a16:creationId xmlns:a16="http://schemas.microsoft.com/office/drawing/2014/main" id="{08154565-2C3D-8DAC-7FCF-FAEC7A67E61B}"/>
              </a:ext>
            </a:extLst>
          </p:cNvPr>
          <p:cNvGrpSpPr/>
          <p:nvPr/>
        </p:nvGrpSpPr>
        <p:grpSpPr>
          <a:xfrm>
            <a:off x="6316980" y="2588778"/>
            <a:ext cx="2937510" cy="4125900"/>
            <a:chOff x="6389370" y="2588778"/>
            <a:chExt cx="2937510" cy="4125900"/>
          </a:xfrm>
        </p:grpSpPr>
        <p:sp>
          <p:nvSpPr>
            <p:cNvPr id="18" name="TextBox 17">
              <a:extLst>
                <a:ext uri="{FF2B5EF4-FFF2-40B4-BE49-F238E27FC236}">
                  <a16:creationId xmlns:a16="http://schemas.microsoft.com/office/drawing/2014/main" id="{361BA82A-C3AF-CDAD-78C1-6494D4444444}"/>
                </a:ext>
              </a:extLst>
            </p:cNvPr>
            <p:cNvSpPr txBox="1"/>
            <p:nvPr/>
          </p:nvSpPr>
          <p:spPr>
            <a:xfrm>
              <a:off x="6389370" y="3606135"/>
              <a:ext cx="2937510" cy="3108543"/>
            </a:xfrm>
            <a:prstGeom prst="rect">
              <a:avLst/>
            </a:prstGeom>
            <a:noFill/>
          </p:spPr>
          <p:txBody>
            <a:bodyPr wrap="square" rtlCol="0">
              <a:spAutoFit/>
            </a:bodyPr>
            <a:lstStyle/>
            <a:p>
              <a:r>
                <a:rPr lang="en-IN" sz="2800" b="1" dirty="0"/>
                <a:t>LEARNINGS…</a:t>
              </a:r>
            </a:p>
            <a:p>
              <a:endParaRPr lang="en-IN" sz="2800" b="1" dirty="0"/>
            </a:p>
            <a:p>
              <a:r>
                <a:rPr lang="en-IN" sz="2800" b="1" dirty="0"/>
                <a:t>I WILL SHARE ALL MY LEARNINGS AND CHALLENGES FACED IN THE ROLE</a:t>
              </a:r>
            </a:p>
          </p:txBody>
        </p:sp>
        <p:sp>
          <p:nvSpPr>
            <p:cNvPr id="23" name="TextBox 22">
              <a:extLst>
                <a:ext uri="{FF2B5EF4-FFF2-40B4-BE49-F238E27FC236}">
                  <a16:creationId xmlns:a16="http://schemas.microsoft.com/office/drawing/2014/main" id="{15F842E9-BE2C-7F73-9CFD-102A8DFCAAFD}"/>
                </a:ext>
              </a:extLst>
            </p:cNvPr>
            <p:cNvSpPr txBox="1"/>
            <p:nvPr/>
          </p:nvSpPr>
          <p:spPr>
            <a:xfrm>
              <a:off x="6425565" y="2588778"/>
              <a:ext cx="628650" cy="584775"/>
            </a:xfrm>
            <a:prstGeom prst="rect">
              <a:avLst/>
            </a:prstGeom>
            <a:noFill/>
          </p:spPr>
          <p:txBody>
            <a:bodyPr wrap="square" rtlCol="0">
              <a:spAutoFit/>
            </a:bodyPr>
            <a:lstStyle/>
            <a:p>
              <a:r>
                <a:rPr lang="en-IN" sz="3200" b="1" dirty="0"/>
                <a:t>03</a:t>
              </a:r>
            </a:p>
          </p:txBody>
        </p:sp>
      </p:grpSp>
    </p:spTree>
    <p:extLst>
      <p:ext uri="{BB962C8B-B14F-4D97-AF65-F5344CB8AC3E}">
        <p14:creationId xmlns:p14="http://schemas.microsoft.com/office/powerpoint/2010/main" val="2650454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EE9CE8-9278-AB14-6512-CC9421D3C905}"/>
              </a:ext>
            </a:extLst>
          </p:cNvPr>
          <p:cNvSpPr/>
          <p:nvPr/>
        </p:nvSpPr>
        <p:spPr>
          <a:xfrm>
            <a:off x="-201930" y="-240030"/>
            <a:ext cx="12595860" cy="733806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3765FFB-4C69-5E60-F312-5723C82D8C9E}"/>
              </a:ext>
            </a:extLst>
          </p:cNvPr>
          <p:cNvSpPr txBox="1"/>
          <p:nvPr/>
        </p:nvSpPr>
        <p:spPr>
          <a:xfrm>
            <a:off x="514350" y="742950"/>
            <a:ext cx="4263390" cy="923330"/>
          </a:xfrm>
          <a:prstGeom prst="rect">
            <a:avLst/>
          </a:prstGeom>
          <a:noFill/>
        </p:spPr>
        <p:txBody>
          <a:bodyPr wrap="square" rtlCol="0">
            <a:spAutoFit/>
          </a:bodyPr>
          <a:lstStyle/>
          <a:p>
            <a:r>
              <a:rPr lang="en-IN" sz="5400" dirty="0">
                <a:solidFill>
                  <a:schemeClr val="bg2"/>
                </a:solidFill>
                <a:latin typeface="Segoe UI Black" panose="020B0A02040204020203" pitchFamily="34" charset="0"/>
                <a:ea typeface="Segoe UI Black" panose="020B0A02040204020203" pitchFamily="34" charset="0"/>
              </a:rPr>
              <a:t>CONTENTS</a:t>
            </a:r>
          </a:p>
        </p:txBody>
      </p:sp>
      <p:grpSp>
        <p:nvGrpSpPr>
          <p:cNvPr id="26" name="Group 25">
            <a:extLst>
              <a:ext uri="{FF2B5EF4-FFF2-40B4-BE49-F238E27FC236}">
                <a16:creationId xmlns:a16="http://schemas.microsoft.com/office/drawing/2014/main" id="{661492C3-7FE1-5B56-86C9-993E4D17B7C1}"/>
              </a:ext>
            </a:extLst>
          </p:cNvPr>
          <p:cNvGrpSpPr/>
          <p:nvPr/>
        </p:nvGrpSpPr>
        <p:grpSpPr>
          <a:xfrm>
            <a:off x="514350" y="2649261"/>
            <a:ext cx="2937510" cy="4065417"/>
            <a:chOff x="514350" y="2649261"/>
            <a:chExt cx="2937510" cy="4065417"/>
          </a:xfrm>
        </p:grpSpPr>
        <p:sp>
          <p:nvSpPr>
            <p:cNvPr id="4" name="TextBox 3">
              <a:extLst>
                <a:ext uri="{FF2B5EF4-FFF2-40B4-BE49-F238E27FC236}">
                  <a16:creationId xmlns:a16="http://schemas.microsoft.com/office/drawing/2014/main" id="{1DCC7DC1-98A9-8572-086A-A999C33EDAC9}"/>
                </a:ext>
              </a:extLst>
            </p:cNvPr>
            <p:cNvSpPr txBox="1"/>
            <p:nvPr/>
          </p:nvSpPr>
          <p:spPr>
            <a:xfrm>
              <a:off x="514350" y="2649261"/>
              <a:ext cx="628650" cy="584775"/>
            </a:xfrm>
            <a:prstGeom prst="rect">
              <a:avLst/>
            </a:prstGeom>
            <a:noFill/>
          </p:spPr>
          <p:txBody>
            <a:bodyPr wrap="square" rtlCol="0">
              <a:spAutoFit/>
            </a:bodyPr>
            <a:lstStyle/>
            <a:p>
              <a:r>
                <a:rPr lang="en-IN" sz="3200" dirty="0">
                  <a:solidFill>
                    <a:schemeClr val="bg2"/>
                  </a:solidFill>
                </a:rPr>
                <a:t>01</a:t>
              </a:r>
            </a:p>
          </p:txBody>
        </p:sp>
        <p:sp>
          <p:nvSpPr>
            <p:cNvPr id="5" name="TextBox 4">
              <a:extLst>
                <a:ext uri="{FF2B5EF4-FFF2-40B4-BE49-F238E27FC236}">
                  <a16:creationId xmlns:a16="http://schemas.microsoft.com/office/drawing/2014/main" id="{71E89797-F2C8-E22F-D006-4D3C98ECB25B}"/>
                </a:ext>
              </a:extLst>
            </p:cNvPr>
            <p:cNvSpPr txBox="1"/>
            <p:nvPr/>
          </p:nvSpPr>
          <p:spPr>
            <a:xfrm>
              <a:off x="514350" y="3606135"/>
              <a:ext cx="2937510" cy="3108543"/>
            </a:xfrm>
            <a:prstGeom prst="rect">
              <a:avLst/>
            </a:prstGeom>
            <a:noFill/>
          </p:spPr>
          <p:txBody>
            <a:bodyPr wrap="square" rtlCol="0">
              <a:spAutoFit/>
            </a:bodyPr>
            <a:lstStyle/>
            <a:p>
              <a:r>
                <a:rPr lang="en-IN" sz="2800" dirty="0">
                  <a:solidFill>
                    <a:schemeClr val="bg2"/>
                  </a:solidFill>
                </a:rPr>
                <a:t>INTRO AND BRIEF</a:t>
              </a:r>
            </a:p>
            <a:p>
              <a:endParaRPr lang="en-IN" sz="2800" dirty="0">
                <a:solidFill>
                  <a:schemeClr val="bg2"/>
                </a:solidFill>
              </a:endParaRPr>
            </a:p>
            <a:p>
              <a:r>
                <a:rPr lang="en-IN" sz="2800" dirty="0">
                  <a:solidFill>
                    <a:schemeClr val="bg2"/>
                  </a:solidFill>
                </a:rPr>
                <a:t>XXXXXXXXXXXXXXXXXXXXXXXXXXXXXXXXXXXXXXXXXXXXXXXXXXXXXXXXXXXXXXXXXXXXXX</a:t>
              </a:r>
            </a:p>
          </p:txBody>
        </p:sp>
      </p:grpSp>
      <p:sp>
        <p:nvSpPr>
          <p:cNvPr id="25" name="Rectangle: Rounded Corners 24">
            <a:extLst>
              <a:ext uri="{FF2B5EF4-FFF2-40B4-BE49-F238E27FC236}">
                <a16:creationId xmlns:a16="http://schemas.microsoft.com/office/drawing/2014/main" id="{6D821EE8-1C58-55B1-130B-1069C51EC2B3}"/>
              </a:ext>
            </a:extLst>
          </p:cNvPr>
          <p:cNvSpPr/>
          <p:nvPr/>
        </p:nvSpPr>
        <p:spPr>
          <a:xfrm>
            <a:off x="9165908" y="2567673"/>
            <a:ext cx="2937510" cy="42711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7" name="Group 26">
            <a:extLst>
              <a:ext uri="{FF2B5EF4-FFF2-40B4-BE49-F238E27FC236}">
                <a16:creationId xmlns:a16="http://schemas.microsoft.com/office/drawing/2014/main" id="{D73CF145-6395-6ABC-E62D-D9842D81DBE7}"/>
              </a:ext>
            </a:extLst>
          </p:cNvPr>
          <p:cNvGrpSpPr/>
          <p:nvPr/>
        </p:nvGrpSpPr>
        <p:grpSpPr>
          <a:xfrm>
            <a:off x="3451860" y="2613393"/>
            <a:ext cx="2937510" cy="4076670"/>
            <a:chOff x="3451860" y="2613393"/>
            <a:chExt cx="2937510" cy="4076670"/>
          </a:xfrm>
        </p:grpSpPr>
        <p:sp>
          <p:nvSpPr>
            <p:cNvPr id="15" name="TextBox 14">
              <a:extLst>
                <a:ext uri="{FF2B5EF4-FFF2-40B4-BE49-F238E27FC236}">
                  <a16:creationId xmlns:a16="http://schemas.microsoft.com/office/drawing/2014/main" id="{8E97BB52-E8A0-5A01-AEEC-0B41A1312C03}"/>
                </a:ext>
              </a:extLst>
            </p:cNvPr>
            <p:cNvSpPr txBox="1"/>
            <p:nvPr/>
          </p:nvSpPr>
          <p:spPr>
            <a:xfrm>
              <a:off x="3451860" y="3581520"/>
              <a:ext cx="2937510" cy="3108543"/>
            </a:xfrm>
            <a:prstGeom prst="rect">
              <a:avLst/>
            </a:prstGeom>
            <a:noFill/>
          </p:spPr>
          <p:txBody>
            <a:bodyPr wrap="square" rtlCol="0">
              <a:spAutoFit/>
            </a:bodyPr>
            <a:lstStyle/>
            <a:p>
              <a:r>
                <a:rPr lang="en-IN" sz="2800" dirty="0">
                  <a:solidFill>
                    <a:schemeClr val="bg2"/>
                  </a:solidFill>
                </a:rPr>
                <a:t>ROLE AND EXP…</a:t>
              </a:r>
            </a:p>
            <a:p>
              <a:endParaRPr lang="en-IN" sz="2800" dirty="0">
                <a:solidFill>
                  <a:schemeClr val="bg2"/>
                </a:solidFill>
              </a:endParaRPr>
            </a:p>
            <a:p>
              <a:r>
                <a:rPr lang="en-IN" sz="2800" dirty="0">
                  <a:solidFill>
                    <a:schemeClr val="bg2"/>
                  </a:solidFill>
                </a:rPr>
                <a:t>XXXXXXXXXXXXXXXXXXXXXXXXXXXXXXXXXXXXXXXXXXXXXXXXXXXXXXXXXXXXXXXXXXXXXX</a:t>
              </a:r>
            </a:p>
          </p:txBody>
        </p:sp>
        <p:sp>
          <p:nvSpPr>
            <p:cNvPr id="22" name="TextBox 21">
              <a:extLst>
                <a:ext uri="{FF2B5EF4-FFF2-40B4-BE49-F238E27FC236}">
                  <a16:creationId xmlns:a16="http://schemas.microsoft.com/office/drawing/2014/main" id="{2356EDC3-3E5B-DC10-BA7B-B83070A0138C}"/>
                </a:ext>
              </a:extLst>
            </p:cNvPr>
            <p:cNvSpPr txBox="1"/>
            <p:nvPr/>
          </p:nvSpPr>
          <p:spPr>
            <a:xfrm>
              <a:off x="3451860" y="2613393"/>
              <a:ext cx="628650" cy="584775"/>
            </a:xfrm>
            <a:prstGeom prst="rect">
              <a:avLst/>
            </a:prstGeom>
            <a:noFill/>
          </p:spPr>
          <p:txBody>
            <a:bodyPr wrap="square" rtlCol="0">
              <a:spAutoFit/>
            </a:bodyPr>
            <a:lstStyle/>
            <a:p>
              <a:r>
                <a:rPr lang="en-IN" sz="3200" dirty="0">
                  <a:solidFill>
                    <a:schemeClr val="bg2"/>
                  </a:solidFill>
                </a:rPr>
                <a:t>02</a:t>
              </a:r>
            </a:p>
          </p:txBody>
        </p:sp>
      </p:grpSp>
      <p:grpSp>
        <p:nvGrpSpPr>
          <p:cNvPr id="28" name="Group 27">
            <a:extLst>
              <a:ext uri="{FF2B5EF4-FFF2-40B4-BE49-F238E27FC236}">
                <a16:creationId xmlns:a16="http://schemas.microsoft.com/office/drawing/2014/main" id="{08154565-2C3D-8DAC-7FCF-FAEC7A67E61B}"/>
              </a:ext>
            </a:extLst>
          </p:cNvPr>
          <p:cNvGrpSpPr/>
          <p:nvPr/>
        </p:nvGrpSpPr>
        <p:grpSpPr>
          <a:xfrm>
            <a:off x="6389370" y="2588778"/>
            <a:ext cx="2937510" cy="4125900"/>
            <a:chOff x="6389370" y="2588778"/>
            <a:chExt cx="2937510" cy="4125900"/>
          </a:xfrm>
        </p:grpSpPr>
        <p:sp>
          <p:nvSpPr>
            <p:cNvPr id="18" name="TextBox 17">
              <a:extLst>
                <a:ext uri="{FF2B5EF4-FFF2-40B4-BE49-F238E27FC236}">
                  <a16:creationId xmlns:a16="http://schemas.microsoft.com/office/drawing/2014/main" id="{361BA82A-C3AF-CDAD-78C1-6494D4444444}"/>
                </a:ext>
              </a:extLst>
            </p:cNvPr>
            <p:cNvSpPr txBox="1"/>
            <p:nvPr/>
          </p:nvSpPr>
          <p:spPr>
            <a:xfrm>
              <a:off x="6389370" y="3606135"/>
              <a:ext cx="2937510" cy="3108543"/>
            </a:xfrm>
            <a:prstGeom prst="rect">
              <a:avLst/>
            </a:prstGeom>
            <a:noFill/>
          </p:spPr>
          <p:txBody>
            <a:bodyPr wrap="square" rtlCol="0">
              <a:spAutoFit/>
            </a:bodyPr>
            <a:lstStyle/>
            <a:p>
              <a:r>
                <a:rPr lang="en-IN" sz="2800" dirty="0">
                  <a:solidFill>
                    <a:schemeClr val="bg2"/>
                  </a:solidFill>
                </a:rPr>
                <a:t>LEARNINGS…</a:t>
              </a:r>
            </a:p>
            <a:p>
              <a:endParaRPr lang="en-IN" sz="2800" dirty="0">
                <a:solidFill>
                  <a:schemeClr val="bg2"/>
                </a:solidFill>
              </a:endParaRPr>
            </a:p>
            <a:p>
              <a:r>
                <a:rPr lang="en-IN" sz="2800" dirty="0">
                  <a:solidFill>
                    <a:schemeClr val="bg2"/>
                  </a:solidFill>
                </a:rPr>
                <a:t>XXXXXXXXXXXXXXXXXXXXXXXXXXXXXXXXXXXXXXXXXXXXXXXXXXXXXXXXXXXXXXXXXXXXXX</a:t>
              </a:r>
            </a:p>
          </p:txBody>
        </p:sp>
        <p:sp>
          <p:nvSpPr>
            <p:cNvPr id="23" name="TextBox 22">
              <a:extLst>
                <a:ext uri="{FF2B5EF4-FFF2-40B4-BE49-F238E27FC236}">
                  <a16:creationId xmlns:a16="http://schemas.microsoft.com/office/drawing/2014/main" id="{15F842E9-BE2C-7F73-9CFD-102A8DFCAAFD}"/>
                </a:ext>
              </a:extLst>
            </p:cNvPr>
            <p:cNvSpPr txBox="1"/>
            <p:nvPr/>
          </p:nvSpPr>
          <p:spPr>
            <a:xfrm>
              <a:off x="6425565" y="2588778"/>
              <a:ext cx="628650" cy="584775"/>
            </a:xfrm>
            <a:prstGeom prst="rect">
              <a:avLst/>
            </a:prstGeom>
            <a:noFill/>
          </p:spPr>
          <p:txBody>
            <a:bodyPr wrap="square" rtlCol="0">
              <a:spAutoFit/>
            </a:bodyPr>
            <a:lstStyle/>
            <a:p>
              <a:r>
                <a:rPr lang="en-IN" sz="3200" dirty="0">
                  <a:solidFill>
                    <a:schemeClr val="bg2"/>
                  </a:solidFill>
                </a:rPr>
                <a:t>03</a:t>
              </a:r>
            </a:p>
          </p:txBody>
        </p:sp>
      </p:grpSp>
      <p:grpSp>
        <p:nvGrpSpPr>
          <p:cNvPr id="29" name="Group 28">
            <a:extLst>
              <a:ext uri="{FF2B5EF4-FFF2-40B4-BE49-F238E27FC236}">
                <a16:creationId xmlns:a16="http://schemas.microsoft.com/office/drawing/2014/main" id="{E8E13ED3-7377-65ED-61B8-46CC2AD72499}"/>
              </a:ext>
            </a:extLst>
          </p:cNvPr>
          <p:cNvGrpSpPr/>
          <p:nvPr/>
        </p:nvGrpSpPr>
        <p:grpSpPr>
          <a:xfrm>
            <a:off x="9160193" y="2586860"/>
            <a:ext cx="2937510" cy="4127818"/>
            <a:chOff x="9254490" y="2586860"/>
            <a:chExt cx="2937510" cy="4127818"/>
          </a:xfrm>
        </p:grpSpPr>
        <p:sp>
          <p:nvSpPr>
            <p:cNvPr id="21" name="TextBox 20">
              <a:extLst>
                <a:ext uri="{FF2B5EF4-FFF2-40B4-BE49-F238E27FC236}">
                  <a16:creationId xmlns:a16="http://schemas.microsoft.com/office/drawing/2014/main" id="{D13E6E45-0460-05F2-53E8-0BF1C8A345DE}"/>
                </a:ext>
              </a:extLst>
            </p:cNvPr>
            <p:cNvSpPr txBox="1"/>
            <p:nvPr/>
          </p:nvSpPr>
          <p:spPr>
            <a:xfrm>
              <a:off x="9254490" y="3606135"/>
              <a:ext cx="2937510" cy="3108543"/>
            </a:xfrm>
            <a:prstGeom prst="rect">
              <a:avLst/>
            </a:prstGeom>
            <a:noFill/>
          </p:spPr>
          <p:txBody>
            <a:bodyPr wrap="square" rtlCol="0">
              <a:spAutoFit/>
            </a:bodyPr>
            <a:lstStyle/>
            <a:p>
              <a:r>
                <a:rPr lang="en-IN" sz="2800" b="1" dirty="0"/>
                <a:t>CONCLUSION.</a:t>
              </a:r>
            </a:p>
            <a:p>
              <a:endParaRPr lang="en-IN" sz="2800" b="1" dirty="0"/>
            </a:p>
            <a:p>
              <a:r>
                <a:rPr lang="en-IN" sz="2800" b="1" dirty="0"/>
                <a:t>HERE I WILL SHARE MY VIEWS ON THE ROLE AND ITS RELATION WITH BIOTECH</a:t>
              </a:r>
            </a:p>
          </p:txBody>
        </p:sp>
        <p:sp>
          <p:nvSpPr>
            <p:cNvPr id="24" name="TextBox 23">
              <a:extLst>
                <a:ext uri="{FF2B5EF4-FFF2-40B4-BE49-F238E27FC236}">
                  <a16:creationId xmlns:a16="http://schemas.microsoft.com/office/drawing/2014/main" id="{C0B7D9DF-79D4-C4A5-CEB6-F7A180AD1FF0}"/>
                </a:ext>
              </a:extLst>
            </p:cNvPr>
            <p:cNvSpPr txBox="1"/>
            <p:nvPr/>
          </p:nvSpPr>
          <p:spPr>
            <a:xfrm>
              <a:off x="9326880" y="2586860"/>
              <a:ext cx="628650" cy="584775"/>
            </a:xfrm>
            <a:prstGeom prst="rect">
              <a:avLst/>
            </a:prstGeom>
            <a:noFill/>
          </p:spPr>
          <p:txBody>
            <a:bodyPr wrap="square" rtlCol="0">
              <a:spAutoFit/>
            </a:bodyPr>
            <a:lstStyle/>
            <a:p>
              <a:r>
                <a:rPr lang="en-IN" sz="3200" b="1" dirty="0"/>
                <a:t>04</a:t>
              </a:r>
            </a:p>
          </p:txBody>
        </p:sp>
      </p:grpSp>
    </p:spTree>
    <p:extLst>
      <p:ext uri="{BB962C8B-B14F-4D97-AF65-F5344CB8AC3E}">
        <p14:creationId xmlns:p14="http://schemas.microsoft.com/office/powerpoint/2010/main" val="1653815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TotalTime>
  <Words>899</Words>
  <Application>Microsoft Office PowerPoint</Application>
  <PresentationFormat>Widescreen</PresentationFormat>
  <Paragraphs>106</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 Black</vt:lpstr>
      <vt:lpstr>Calibri</vt:lpstr>
      <vt:lpstr>Calibri Light</vt:lpstr>
      <vt:lpstr>Roboto</vt:lpstr>
      <vt:lpstr>Segoe UI Black</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naveen putta</dc:creator>
  <cp:lastModifiedBy>naveen putta</cp:lastModifiedBy>
  <cp:revision>8</cp:revision>
  <dcterms:created xsi:type="dcterms:W3CDTF">2023-08-03T12:35:52Z</dcterms:created>
  <dcterms:modified xsi:type="dcterms:W3CDTF">2023-08-03T19:11:54Z</dcterms:modified>
</cp:coreProperties>
</file>